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9" r:id="rId1"/>
  </p:sldMasterIdLst>
  <p:notesMasterIdLst>
    <p:notesMasterId r:id="rId36"/>
  </p:notesMasterIdLst>
  <p:sldIdLst>
    <p:sldId id="262" r:id="rId2"/>
    <p:sldId id="269" r:id="rId3"/>
    <p:sldId id="270" r:id="rId4"/>
    <p:sldId id="271" r:id="rId5"/>
    <p:sldId id="257" r:id="rId6"/>
    <p:sldId id="266" r:id="rId7"/>
    <p:sldId id="272" r:id="rId8"/>
    <p:sldId id="263" r:id="rId9"/>
    <p:sldId id="267" r:id="rId10"/>
    <p:sldId id="264" r:id="rId11"/>
    <p:sldId id="268" r:id="rId12"/>
    <p:sldId id="288" r:id="rId13"/>
    <p:sldId id="273" r:id="rId14"/>
    <p:sldId id="280" r:id="rId15"/>
    <p:sldId id="289" r:id="rId16"/>
    <p:sldId id="274" r:id="rId17"/>
    <p:sldId id="275" r:id="rId18"/>
    <p:sldId id="276" r:id="rId19"/>
    <p:sldId id="277" r:id="rId20"/>
    <p:sldId id="287" r:id="rId21"/>
    <p:sldId id="279" r:id="rId22"/>
    <p:sldId id="281" r:id="rId23"/>
    <p:sldId id="282" r:id="rId24"/>
    <p:sldId id="290" r:id="rId25"/>
    <p:sldId id="278" r:id="rId26"/>
    <p:sldId id="291" r:id="rId27"/>
    <p:sldId id="283" r:id="rId28"/>
    <p:sldId id="284" r:id="rId29"/>
    <p:sldId id="256" r:id="rId30"/>
    <p:sldId id="293" r:id="rId31"/>
    <p:sldId id="260" r:id="rId32"/>
    <p:sldId id="292" r:id="rId33"/>
    <p:sldId id="261" r:id="rId34"/>
    <p:sldId id="286" r:id="rId3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7167208-4C17-48A5-800C-E323B3980FAC}">
          <p14:sldIdLst>
            <p14:sldId id="262"/>
            <p14:sldId id="269"/>
            <p14:sldId id="270"/>
            <p14:sldId id="271"/>
            <p14:sldId id="257"/>
            <p14:sldId id="266"/>
            <p14:sldId id="272"/>
            <p14:sldId id="263"/>
            <p14:sldId id="267"/>
            <p14:sldId id="264"/>
            <p14:sldId id="268"/>
            <p14:sldId id="288"/>
            <p14:sldId id="273"/>
            <p14:sldId id="280"/>
            <p14:sldId id="289"/>
            <p14:sldId id="274"/>
            <p14:sldId id="275"/>
            <p14:sldId id="276"/>
            <p14:sldId id="277"/>
            <p14:sldId id="287"/>
            <p14:sldId id="279"/>
            <p14:sldId id="281"/>
            <p14:sldId id="282"/>
            <p14:sldId id="290"/>
            <p14:sldId id="278"/>
            <p14:sldId id="291"/>
            <p14:sldId id="283"/>
            <p14:sldId id="284"/>
            <p14:sldId id="256"/>
            <p14:sldId id="293"/>
            <p14:sldId id="260"/>
            <p14:sldId id="292"/>
            <p14:sldId id="261"/>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座間市" initials="Ｚ" lastIdx="2" clrIdx="0">
    <p:extLst>
      <p:ext uri="{19B8F6BF-5375-455C-9EA6-DF929625EA0E}">
        <p15:presenceInfo xmlns:p15="http://schemas.microsoft.com/office/powerpoint/2012/main" userId="座間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ED6"/>
    <a:srgbClr val="FCCC86"/>
    <a:srgbClr val="D7EDDD"/>
    <a:srgbClr val="FFFFDD"/>
    <a:srgbClr val="FFFFAF"/>
    <a:srgbClr val="008000"/>
    <a:srgbClr val="F9A5DB"/>
    <a:srgbClr val="86F7FA"/>
    <a:srgbClr val="D0F8FC"/>
    <a:srgbClr val="F90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94660"/>
  </p:normalViewPr>
  <p:slideViewPr>
    <p:cSldViewPr snapToGrid="0">
      <p:cViewPr varScale="1">
        <p:scale>
          <a:sx n="98" d="100"/>
          <a:sy n="98" d="100"/>
        </p:scale>
        <p:origin x="355" y="86"/>
      </p:cViewPr>
      <p:guideLst>
        <p:guide orient="horz" pos="2160"/>
        <p:guide pos="3840"/>
      </p:guideLst>
    </p:cSldViewPr>
  </p:slideViewPr>
  <p:notesTextViewPr>
    <p:cViewPr>
      <p:scale>
        <a:sx n="3" d="2"/>
        <a:sy n="3" d="2"/>
      </p:scale>
      <p:origin x="0" y="0"/>
    </p:cViewPr>
  </p:notesTextViewPr>
  <p:gridSpacing cx="72008" cy="72008"/>
</p:viewPr>
</file>

<file path=ppt/_rels/presentation.xml.rels>&#65279;<?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commentAuthors" Target="commentAuthors.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8" Type="http://schemas.openxmlformats.org/officeDocument/2006/relationships/slide" Target="slides/slide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4BF226F-41E0-4A88-B8BE-ECC1E2DF638A}"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2C423E8-0B13-499F-B12D-5D5579CEE931}" type="slidenum">
              <a:rPr kumimoji="1" lang="ja-JP" altLang="en-US" smtClean="0"/>
              <a:t>‹#›</a:t>
            </a:fld>
            <a:endParaRPr kumimoji="1" lang="ja-JP" altLang="en-US"/>
          </a:p>
        </p:txBody>
      </p:sp>
    </p:spTree>
    <p:extLst>
      <p:ext uri="{BB962C8B-B14F-4D97-AF65-F5344CB8AC3E}">
        <p14:creationId xmlns:p14="http://schemas.microsoft.com/office/powerpoint/2010/main" val="3640361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423E8-0B13-499F-B12D-5D5579CEE931}" type="slidenum">
              <a:rPr kumimoji="1" lang="ja-JP" altLang="en-US" smtClean="0"/>
              <a:t>7</a:t>
            </a:fld>
            <a:endParaRPr kumimoji="1" lang="ja-JP" altLang="en-US"/>
          </a:p>
        </p:txBody>
      </p:sp>
    </p:spTree>
    <p:extLst>
      <p:ext uri="{BB962C8B-B14F-4D97-AF65-F5344CB8AC3E}">
        <p14:creationId xmlns:p14="http://schemas.microsoft.com/office/powerpoint/2010/main" val="407427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423E8-0B13-499F-B12D-5D5579CEE931}" type="slidenum">
              <a:rPr kumimoji="1" lang="ja-JP" altLang="en-US" smtClean="0"/>
              <a:t>8</a:t>
            </a:fld>
            <a:endParaRPr kumimoji="1" lang="ja-JP" altLang="en-US"/>
          </a:p>
        </p:txBody>
      </p:sp>
    </p:spTree>
    <p:extLst>
      <p:ext uri="{BB962C8B-B14F-4D97-AF65-F5344CB8AC3E}">
        <p14:creationId xmlns:p14="http://schemas.microsoft.com/office/powerpoint/2010/main" val="14695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423E8-0B13-499F-B12D-5D5579CEE931}" type="slidenum">
              <a:rPr kumimoji="1" lang="ja-JP" altLang="en-US" smtClean="0"/>
              <a:t>10</a:t>
            </a:fld>
            <a:endParaRPr kumimoji="1" lang="ja-JP" altLang="en-US"/>
          </a:p>
        </p:txBody>
      </p:sp>
    </p:spTree>
    <p:extLst>
      <p:ext uri="{BB962C8B-B14F-4D97-AF65-F5344CB8AC3E}">
        <p14:creationId xmlns:p14="http://schemas.microsoft.com/office/powerpoint/2010/main" val="68965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D4F52-295B-3031-F8F6-6A70A5F6D2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873254-55AC-2E15-3925-F4AA34181D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B01E3E-92A7-57C5-3B7F-DBA340767DB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FA4E537-FC04-D051-6A38-DDAD34797E1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C423E8-0B13-499F-B12D-5D5579CEE93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750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4AE3620A-E734-468E-8162-0AB4B21FA26D}"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2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2026B1-FC00-44E3-B0D0-9BC8EB194D04}"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spTree>
    <p:extLst>
      <p:ext uri="{BB962C8B-B14F-4D97-AF65-F5344CB8AC3E}">
        <p14:creationId xmlns:p14="http://schemas.microsoft.com/office/powerpoint/2010/main" val="343708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7DFCB6-1C0B-4CD3-8332-4B26D8F16D45}"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84D3DB-9C9C-4F5B-AE1C-0B0FA47DFFAB}"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spTree>
    <p:extLst>
      <p:ext uri="{BB962C8B-B14F-4D97-AF65-F5344CB8AC3E}">
        <p14:creationId xmlns:p14="http://schemas.microsoft.com/office/powerpoint/2010/main" val="192662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54FBE2-9A6A-42C8-A09A-1679C3B637B6}"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15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234C6C-77FE-4818-B3FE-CAE5BDF18EFA}"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spTree>
    <p:extLst>
      <p:ext uri="{BB962C8B-B14F-4D97-AF65-F5344CB8AC3E}">
        <p14:creationId xmlns:p14="http://schemas.microsoft.com/office/powerpoint/2010/main" val="291975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ADFCB1-5BB1-4941-A063-CD1FBCEC5098}" type="datetime1">
              <a:rPr kumimoji="1" lang="ja-JP" altLang="en-US" smtClean="0"/>
              <a:t>2026/3/17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spTree>
    <p:extLst>
      <p:ext uri="{BB962C8B-B14F-4D97-AF65-F5344CB8AC3E}">
        <p14:creationId xmlns:p14="http://schemas.microsoft.com/office/powerpoint/2010/main" val="381509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ABC5AE-955F-4288-BAF3-1FA05B9D078A}" type="datetime1">
              <a:rPr kumimoji="1" lang="ja-JP" altLang="en-US" smtClean="0"/>
              <a:t>2026/3/17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spTree>
    <p:extLst>
      <p:ext uri="{BB962C8B-B14F-4D97-AF65-F5344CB8AC3E}">
        <p14:creationId xmlns:p14="http://schemas.microsoft.com/office/powerpoint/2010/main" val="211824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8D922-3DEF-47D7-BDB4-B82B4B17B6ED}" type="datetime1">
              <a:rPr kumimoji="1" lang="ja-JP" altLang="en-US" smtClean="0"/>
              <a:t>2026/3/17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spTree>
    <p:extLst>
      <p:ext uri="{BB962C8B-B14F-4D97-AF65-F5344CB8AC3E}">
        <p14:creationId xmlns:p14="http://schemas.microsoft.com/office/powerpoint/2010/main" val="324186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CC6484-7073-4A0F-8BD7-80806CB73732}"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spTree>
    <p:extLst>
      <p:ext uri="{BB962C8B-B14F-4D97-AF65-F5344CB8AC3E}">
        <p14:creationId xmlns:p14="http://schemas.microsoft.com/office/powerpoint/2010/main" val="420440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4B74AF-A08D-454A-A639-0BBB600F235D}"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D53214-4F1A-45CA-85EC-9787570B93BD}"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0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E73CBC-4E8C-431A-8631-90EB8D05E567}" type="datetime1">
              <a:rPr kumimoji="1" lang="ja-JP" altLang="en-US" smtClean="0"/>
              <a:t>2026/3/17</a:t>
            </a:fld>
            <a:endParaRPr kumimoji="1" lang="ja-JP"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1705166" y="6572468"/>
            <a:ext cx="973667"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3ED53214-4F1A-45CA-85EC-9787570B93BD}" type="slidenum">
              <a:rPr kumimoji="1" lang="ja-JP" altLang="en-US" smtClean="0"/>
              <a:pPr/>
              <a:t>‹#›</a:t>
            </a:fld>
            <a:endParaRPr kumimoji="1" lang="ja-JP" altLang="en-US" sz="120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84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883307" y="2204368"/>
            <a:ext cx="6340198" cy="1323439"/>
          </a:xfrm>
          <a:prstGeom prst="rect">
            <a:avLst/>
          </a:prstGeom>
          <a:noFill/>
        </p:spPr>
        <p:txBody>
          <a:bodyPr wrap="none" rtlCol="0">
            <a:spAutoFit/>
          </a:bodyPr>
          <a:lstStyle/>
          <a:p>
            <a:pPr algn="ctr"/>
            <a:r>
              <a:rPr lang="ja-JP" altLang="ja-JP" sz="4000" b="1" dirty="0">
                <a:latin typeface="BIZ UDPゴシック" panose="020B0400000000000000" pitchFamily="50" charset="-128"/>
                <a:ea typeface="BIZ UDPゴシック" panose="020B0400000000000000" pitchFamily="50" charset="-128"/>
              </a:rPr>
              <a:t>座間市生活応援商品券</a:t>
            </a:r>
            <a:r>
              <a:rPr lang="ja-JP" altLang="en-US" sz="4000" b="1" dirty="0">
                <a:latin typeface="BIZ UDPゴシック" panose="020B0400000000000000" pitchFamily="50" charset="-128"/>
                <a:ea typeface="BIZ UDPゴシック" panose="020B0400000000000000" pitchFamily="50" charset="-128"/>
              </a:rPr>
              <a:t>事業</a:t>
            </a:r>
            <a:endParaRPr lang="en-US" altLang="ja-JP" sz="4000" b="1" dirty="0">
              <a:latin typeface="BIZ UDPゴシック" panose="020B0400000000000000" pitchFamily="50" charset="-128"/>
              <a:ea typeface="BIZ UDPゴシック" panose="020B0400000000000000" pitchFamily="50" charset="-128"/>
            </a:endParaRPr>
          </a:p>
          <a:p>
            <a:pPr algn="ctr"/>
            <a:r>
              <a:rPr kumimoji="1" lang="ja-JP" altLang="en-US" sz="4000" b="1" dirty="0">
                <a:latin typeface="BIZ UDPゴシック" panose="020B0400000000000000" pitchFamily="50" charset="-128"/>
                <a:ea typeface="BIZ UDPゴシック" panose="020B0400000000000000" pitchFamily="50" charset="-128"/>
              </a:rPr>
              <a:t>事業者登録説明会</a:t>
            </a:r>
          </a:p>
        </p:txBody>
      </p:sp>
      <p:sp>
        <p:nvSpPr>
          <p:cNvPr id="3" name="テキスト ボックス 2"/>
          <p:cNvSpPr txBox="1"/>
          <p:nvPr/>
        </p:nvSpPr>
        <p:spPr>
          <a:xfrm>
            <a:off x="3960526" y="5242446"/>
            <a:ext cx="4185761" cy="830997"/>
          </a:xfrm>
          <a:prstGeom prst="rect">
            <a:avLst/>
          </a:prstGeom>
          <a:noFill/>
        </p:spPr>
        <p:txBody>
          <a:bodyPr wrap="none" rtlCol="0">
            <a:spAutoFit/>
          </a:bodyPr>
          <a:lstStyle/>
          <a:p>
            <a:pPr algn="ctr"/>
            <a:r>
              <a:rPr kumimoji="1" lang="ja-JP" altLang="en-US" sz="2400" dirty="0">
                <a:latin typeface="BIZ UDPゴシック" panose="020B0400000000000000" pitchFamily="50" charset="-128"/>
                <a:ea typeface="BIZ UDPゴシック" panose="020B0400000000000000" pitchFamily="50" charset="-128"/>
              </a:rPr>
              <a:t>座間市</a:t>
            </a:r>
            <a:endParaRPr kumimoji="1" lang="en-US" altLang="ja-JP" sz="2400" dirty="0">
              <a:latin typeface="BIZ UDPゴシック" panose="020B0400000000000000" pitchFamily="50" charset="-128"/>
              <a:ea typeface="BIZ UDPゴシック" panose="020B0400000000000000" pitchFamily="50" charset="-128"/>
            </a:endParaRPr>
          </a:p>
          <a:p>
            <a:pPr algn="ctr"/>
            <a:r>
              <a:rPr kumimoji="1" lang="ja-JP" altLang="en-US" sz="2400" dirty="0">
                <a:latin typeface="BIZ UDPゴシック" panose="020B0400000000000000" pitchFamily="50" charset="-128"/>
                <a:ea typeface="BIZ UDPゴシック" panose="020B0400000000000000" pitchFamily="50" charset="-128"/>
              </a:rPr>
              <a:t>座間市生活応援商品券事務局</a:t>
            </a:r>
          </a:p>
        </p:txBody>
      </p:sp>
    </p:spTree>
    <p:extLst>
      <p:ext uri="{BB962C8B-B14F-4D97-AF65-F5344CB8AC3E}">
        <p14:creationId xmlns:p14="http://schemas.microsoft.com/office/powerpoint/2010/main" val="110214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正方形/長方形 1"/>
          <p:cNvSpPr/>
          <p:nvPr/>
        </p:nvSpPr>
        <p:spPr>
          <a:xfrm>
            <a:off x="633046" y="2509931"/>
            <a:ext cx="11016761" cy="830997"/>
          </a:xfrm>
          <a:prstGeom prst="rect">
            <a:avLst/>
          </a:prstGeom>
        </p:spPr>
        <p:txBody>
          <a:bodyPr wrap="square">
            <a:spAutoFit/>
          </a:bodyPr>
          <a:lstStyle/>
          <a:p>
            <a:endParaRPr lang="en-US" altLang="ja-JP" sz="2400" dirty="0">
              <a:latin typeface="ＭＳ ゴシック" panose="020B0609070205080204" pitchFamily="49" charset="-128"/>
              <a:ea typeface="ＭＳ ゴシック" panose="020B0609070205080204" pitchFamily="49" charset="-128"/>
            </a:endParaRPr>
          </a:p>
          <a:p>
            <a:endParaRPr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166271" y="163014"/>
            <a:ext cx="9305267" cy="646331"/>
          </a:xfrm>
          <a:prstGeom prst="rect">
            <a:avLst/>
          </a:prstGeom>
          <a:noFill/>
        </p:spPr>
        <p:txBody>
          <a:bodyPr wrap="square" rtlCol="0">
            <a:spAutoFit/>
          </a:bodyPr>
          <a:lstStyle/>
          <a:p>
            <a:pPr algn="ctr"/>
            <a:r>
              <a:rPr kumimoji="1" lang="ja-JP" altLang="en-US" sz="3600" b="1" dirty="0">
                <a:latin typeface="BIZ UDPゴシック" panose="020B0400000000000000" pitchFamily="50" charset="-128"/>
                <a:ea typeface="BIZ UDPゴシック" panose="020B0400000000000000" pitchFamily="50" charset="-128"/>
              </a:rPr>
              <a:t>商品券事業 </a:t>
            </a:r>
            <a:r>
              <a:rPr kumimoji="1" lang="ja-JP" altLang="en-US" sz="3600" b="1" u="sng" dirty="0">
                <a:solidFill>
                  <a:srgbClr val="FF0000"/>
                </a:solidFill>
                <a:latin typeface="BIZ UDPゴシック" panose="020B0400000000000000" pitchFamily="50" charset="-128"/>
                <a:ea typeface="BIZ UDPゴシック" panose="020B0400000000000000" pitchFamily="50" charset="-128"/>
              </a:rPr>
              <a:t>対象外</a:t>
            </a:r>
            <a:r>
              <a:rPr kumimoji="1" lang="ja-JP" altLang="en-US" sz="3600" b="1" dirty="0">
                <a:latin typeface="BIZ UDPゴシック" panose="020B0400000000000000" pitchFamily="50" charset="-128"/>
                <a:ea typeface="BIZ UDPゴシック" panose="020B0400000000000000" pitchFamily="50" charset="-128"/>
              </a:rPr>
              <a:t>事業者や物品等</a:t>
            </a:r>
          </a:p>
        </p:txBody>
      </p:sp>
      <p:sp>
        <p:nvSpPr>
          <p:cNvPr id="5" name="フローチャート: 処理 4"/>
          <p:cNvSpPr/>
          <p:nvPr/>
        </p:nvSpPr>
        <p:spPr>
          <a:xfrm>
            <a:off x="251843" y="916435"/>
            <a:ext cx="11661803" cy="5691338"/>
          </a:xfrm>
          <a:prstGeom prst="flowChartProcess">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996" y="1130614"/>
            <a:ext cx="11661803" cy="5262979"/>
          </a:xfrm>
          <a:prstGeom prst="rect">
            <a:avLst/>
          </a:prstGeom>
        </p:spPr>
        <p:txBody>
          <a:bodyPr wrap="square">
            <a:spAutoFit/>
          </a:bodyPr>
          <a:lstStyle/>
          <a:p>
            <a:pPr indent="139700"/>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（ア）不動産及び金融商品</a:t>
            </a:r>
          </a:p>
          <a:p>
            <a:pPr indent="1397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（イ）金券、プリペイドカードその他の換金性の高いもの</a:t>
            </a:r>
          </a:p>
          <a:p>
            <a:pPr marL="838200" indent="-6985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（ウ）風俗営業等の</a:t>
            </a:r>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規制</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及び業務の適正化等に関する法律（昭和</a:t>
            </a:r>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p>
          <a:p>
            <a:pPr marL="838200" indent="-698500"/>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23</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年法律第</a:t>
            </a:r>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122</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号）第２条に規定する営業において提供され</a:t>
            </a:r>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p>
          <a:p>
            <a:pPr marL="838200" indent="-698500"/>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る役務</a:t>
            </a:r>
          </a:p>
          <a:p>
            <a:pPr indent="1397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（エ）国税、地方税、使用料</a:t>
            </a:r>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その他</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の公租公課</a:t>
            </a:r>
          </a:p>
          <a:p>
            <a:pPr indent="1397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（オ）特定の宗教・政治団体と関わるもの</a:t>
            </a:r>
          </a:p>
          <a:p>
            <a:pPr marL="838200" indent="-6985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（カ）公序良俗に反するもの</a:t>
            </a:r>
          </a:p>
          <a:p>
            <a:pPr indent="1397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（キ）事業活動に伴って使用する原材料、機器類及び仕入商品等</a:t>
            </a:r>
          </a:p>
          <a:p>
            <a:pPr indent="1397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（ク）公的医療保険、公的介護保険等の一部負担金（処方箋が必</a:t>
            </a:r>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p>
          <a:p>
            <a:pPr indent="139700"/>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要な医薬品を含む。）</a:t>
            </a:r>
            <a:endPar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indent="139700"/>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en-US" sz="2800" dirty="0">
                <a:latin typeface="BIZ UD明朝 Medium" panose="02020500000000000000" pitchFamily="17" charset="-128"/>
                <a:ea typeface="BIZ UD明朝 Medium" panose="02020500000000000000" pitchFamily="17" charset="-128"/>
                <a:cs typeface="Times New Roman" panose="02020603050405020304" pitchFamily="18" charset="0"/>
              </a:rPr>
              <a:t>（ケ）取扱店舗</a:t>
            </a:r>
            <a:r>
              <a:rPr lang="ja-JP" altLang="ja-JP" sz="2800" dirty="0">
                <a:latin typeface="BIZ UD明朝 Medium" panose="02020500000000000000" pitchFamily="17" charset="-128"/>
                <a:ea typeface="BIZ UD明朝 Medium" panose="02020500000000000000" pitchFamily="17" charset="-128"/>
                <a:cs typeface="Times New Roman" panose="02020603050405020304" pitchFamily="18" charset="0"/>
              </a:rPr>
              <a:t>が別に指定するもの</a:t>
            </a:r>
            <a:endParaRPr lang="ja-JP" altLang="en-US" sz="2800" dirty="0">
              <a:latin typeface="BIZ UD明朝 Medium" panose="02020500000000000000" pitchFamily="17" charset="-128"/>
              <a:ea typeface="BIZ UD明朝 Medium" panose="02020500000000000000" pitchFamily="17" charset="-128"/>
            </a:endParaRPr>
          </a:p>
        </p:txBody>
      </p:sp>
      <p:sp>
        <p:nvSpPr>
          <p:cNvPr id="7" name="スライド番号プレースホルダー 6">
            <a:extLst>
              <a:ext uri="{FF2B5EF4-FFF2-40B4-BE49-F238E27FC236}">
                <a16:creationId xmlns:a16="http://schemas.microsoft.com/office/drawing/2014/main" id="{CFD71679-B42B-0D35-5785-FA97F0EAA980}"/>
              </a:ext>
            </a:extLst>
          </p:cNvPr>
          <p:cNvSpPr>
            <a:spLocks noGrp="1"/>
          </p:cNvSpPr>
          <p:nvPr>
            <p:ph type="sldNum" sz="quarter" idx="12"/>
          </p:nvPr>
        </p:nvSpPr>
        <p:spPr/>
        <p:txBody>
          <a:bodyPr/>
          <a:lstStyle/>
          <a:p>
            <a:fld id="{3ED53214-4F1A-45CA-85EC-9787570B93BD}" type="slidenum">
              <a:rPr kumimoji="1" lang="ja-JP" altLang="en-US" smtClean="0"/>
              <a:t>9</a:t>
            </a:fld>
            <a:endParaRPr kumimoji="1" lang="ja-JP" altLang="en-US"/>
          </a:p>
        </p:txBody>
      </p:sp>
    </p:spTree>
    <p:extLst>
      <p:ext uri="{BB962C8B-B14F-4D97-AF65-F5344CB8AC3E}">
        <p14:creationId xmlns:p14="http://schemas.microsoft.com/office/powerpoint/2010/main" val="116142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93084031"/>
              </p:ext>
            </p:extLst>
          </p:nvPr>
        </p:nvGraphicFramePr>
        <p:xfrm>
          <a:off x="896816" y="149469"/>
          <a:ext cx="11166231" cy="2951480"/>
        </p:xfrm>
        <a:graphic>
          <a:graphicData uri="http://schemas.openxmlformats.org/drawingml/2006/table">
            <a:tbl>
              <a:tblPr firstRow="1" bandRow="1">
                <a:tableStyleId>{7DF18680-E054-41AD-8BC1-D1AEF772440D}</a:tableStyleId>
              </a:tblPr>
              <a:tblGrid>
                <a:gridCol w="1861925">
                  <a:extLst>
                    <a:ext uri="{9D8B030D-6E8A-4147-A177-3AD203B41FA5}">
                      <a16:colId xmlns:a16="http://schemas.microsoft.com/office/drawing/2014/main" val="1971854299"/>
                    </a:ext>
                  </a:extLst>
                </a:gridCol>
                <a:gridCol w="3448629">
                  <a:extLst>
                    <a:ext uri="{9D8B030D-6E8A-4147-A177-3AD203B41FA5}">
                      <a16:colId xmlns:a16="http://schemas.microsoft.com/office/drawing/2014/main" val="3708136906"/>
                    </a:ext>
                  </a:extLst>
                </a:gridCol>
                <a:gridCol w="1222130">
                  <a:extLst>
                    <a:ext uri="{9D8B030D-6E8A-4147-A177-3AD203B41FA5}">
                      <a16:colId xmlns:a16="http://schemas.microsoft.com/office/drawing/2014/main" val="1190781828"/>
                    </a:ext>
                  </a:extLst>
                </a:gridCol>
                <a:gridCol w="4633547">
                  <a:extLst>
                    <a:ext uri="{9D8B030D-6E8A-4147-A177-3AD203B41FA5}">
                      <a16:colId xmlns:a16="http://schemas.microsoft.com/office/drawing/2014/main" val="1811487867"/>
                    </a:ext>
                  </a:extLst>
                </a:gridCol>
              </a:tblGrid>
              <a:tr h="287608">
                <a:tc gridSpan="3">
                  <a:txBody>
                    <a:bodyPr/>
                    <a:lstStyle/>
                    <a:p>
                      <a:r>
                        <a:rPr kumimoji="1" lang="ja-JP" altLang="en-US" dirty="0"/>
                        <a:t>　　　　　　　　　業種</a:t>
                      </a:r>
                    </a:p>
                  </a:txBody>
                  <a:tcPr/>
                </a:tc>
                <a:tc hMerge="1">
                  <a:txBody>
                    <a:bodyPr/>
                    <a:lstStyle/>
                    <a:p>
                      <a:endParaRPr kumimoji="1" lang="ja-JP" altLang="en-US" dirty="0"/>
                    </a:p>
                  </a:txBody>
                  <a:tcPr/>
                </a:tc>
                <a:tc hMerge="1">
                  <a:txBody>
                    <a:bodyPr/>
                    <a:lstStyle/>
                    <a:p>
                      <a:endParaRPr lang="ja-JP" altLang="en-US" dirty="0"/>
                    </a:p>
                  </a:txBody>
                  <a:tcPr/>
                </a:tc>
                <a:tc>
                  <a:txBody>
                    <a:bodyPr/>
                    <a:lstStyle/>
                    <a:p>
                      <a:r>
                        <a:rPr lang="ja-JP" altLang="en-US" dirty="0"/>
                        <a:t>　　　　　　営業の例</a:t>
                      </a:r>
                    </a:p>
                  </a:txBody>
                  <a:tcPr/>
                </a:tc>
                <a:extLst>
                  <a:ext uri="{0D108BD9-81ED-4DB2-BD59-A6C34878D82A}">
                    <a16:rowId xmlns:a16="http://schemas.microsoft.com/office/drawing/2014/main" val="962249510"/>
                  </a:ext>
                </a:extLst>
              </a:tr>
              <a:tr h="370840">
                <a:tc rowSpan="5">
                  <a:txBody>
                    <a:bodyPr/>
                    <a:lstStyle/>
                    <a:p>
                      <a:pPr algn="ctr"/>
                      <a:r>
                        <a:rPr kumimoji="1" lang="ja-JP" altLang="en-US" dirty="0"/>
                        <a:t>風俗営業</a:t>
                      </a:r>
                    </a:p>
                  </a:txBody>
                  <a:tcPr vert="eaVert" anchor="ctr">
                    <a:solidFill>
                      <a:srgbClr val="FCCC86"/>
                    </a:solidFill>
                  </a:tcPr>
                </a:tc>
                <a:tc rowSpan="3">
                  <a:txBody>
                    <a:bodyPr/>
                    <a:lstStyle/>
                    <a:p>
                      <a:pPr algn="ctr"/>
                      <a:r>
                        <a:rPr kumimoji="1" lang="ja-JP" altLang="en-US" dirty="0"/>
                        <a:t>接待等飲食店</a:t>
                      </a:r>
                    </a:p>
                  </a:txBody>
                  <a:tcPr anchor="ctr">
                    <a:solidFill>
                      <a:srgbClr val="FCCC86"/>
                    </a:solidFill>
                  </a:tcPr>
                </a:tc>
                <a:tc>
                  <a:txBody>
                    <a:bodyPr/>
                    <a:lstStyle/>
                    <a:p>
                      <a:r>
                        <a:rPr lang="ja-JP" altLang="en-US" dirty="0"/>
                        <a:t>１号営業</a:t>
                      </a:r>
                      <a:endParaRPr lang="en-US" altLang="ja-JP" dirty="0"/>
                    </a:p>
                  </a:txBody>
                  <a:tcPr>
                    <a:solidFill>
                      <a:srgbClr val="FCCC86"/>
                    </a:solidFill>
                  </a:tcPr>
                </a:tc>
                <a:tc>
                  <a:txBody>
                    <a:bodyPr/>
                    <a:lstStyle/>
                    <a:p>
                      <a:r>
                        <a:rPr lang="ja-JP" altLang="en-US" dirty="0"/>
                        <a:t>キャバクラ、ホストクラブ</a:t>
                      </a:r>
                    </a:p>
                  </a:txBody>
                  <a:tcPr>
                    <a:solidFill>
                      <a:srgbClr val="FEEED6"/>
                    </a:solidFill>
                  </a:tcPr>
                </a:tc>
                <a:extLst>
                  <a:ext uri="{0D108BD9-81ED-4DB2-BD59-A6C34878D82A}">
                    <a16:rowId xmlns:a16="http://schemas.microsoft.com/office/drawing/2014/main" val="2016241826"/>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２号営業</a:t>
                      </a:r>
                    </a:p>
                  </a:txBody>
                  <a:tcPr>
                    <a:solidFill>
                      <a:srgbClr val="FCCC86"/>
                    </a:solidFill>
                  </a:tcPr>
                </a:tc>
                <a:tc>
                  <a:txBody>
                    <a:bodyPr/>
                    <a:lstStyle/>
                    <a:p>
                      <a:r>
                        <a:rPr kumimoji="1" lang="ja-JP" altLang="en-US" dirty="0"/>
                        <a:t>低照度飲食店</a:t>
                      </a:r>
                    </a:p>
                  </a:txBody>
                  <a:tcPr>
                    <a:solidFill>
                      <a:srgbClr val="FEEED6"/>
                    </a:solidFill>
                  </a:tcPr>
                </a:tc>
                <a:extLst>
                  <a:ext uri="{0D108BD9-81ED-4DB2-BD59-A6C34878D82A}">
                    <a16:rowId xmlns:a16="http://schemas.microsoft.com/office/drawing/2014/main" val="3639629964"/>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３号営業</a:t>
                      </a:r>
                    </a:p>
                  </a:txBody>
                  <a:tcPr>
                    <a:solidFill>
                      <a:srgbClr val="FCCC86"/>
                    </a:solidFill>
                  </a:tcPr>
                </a:tc>
                <a:tc>
                  <a:txBody>
                    <a:bodyPr/>
                    <a:lstStyle/>
                    <a:p>
                      <a:r>
                        <a:rPr kumimoji="1" lang="ja-JP" altLang="en-US" dirty="0"/>
                        <a:t>区画席飲食店</a:t>
                      </a:r>
                    </a:p>
                  </a:txBody>
                  <a:tcPr>
                    <a:solidFill>
                      <a:srgbClr val="FEEED6"/>
                    </a:solidFill>
                  </a:tcPr>
                </a:tc>
                <a:extLst>
                  <a:ext uri="{0D108BD9-81ED-4DB2-BD59-A6C34878D82A}">
                    <a16:rowId xmlns:a16="http://schemas.microsoft.com/office/drawing/2014/main" val="1618538387"/>
                  </a:ext>
                </a:extLst>
              </a:tr>
              <a:tr h="370840">
                <a:tc vMerge="1">
                  <a:txBody>
                    <a:bodyPr/>
                    <a:lstStyle/>
                    <a:p>
                      <a:endParaRPr kumimoji="1" lang="ja-JP" altLang="en-US"/>
                    </a:p>
                  </a:txBody>
                  <a:tcPr/>
                </a:tc>
                <a:tc rowSpan="2">
                  <a:txBody>
                    <a:bodyPr/>
                    <a:lstStyle/>
                    <a:p>
                      <a:pPr algn="ctr"/>
                      <a:r>
                        <a:rPr kumimoji="1" lang="ja-JP" altLang="en-US" dirty="0"/>
                        <a:t>遊技場営業</a:t>
                      </a:r>
                    </a:p>
                  </a:txBody>
                  <a:tcPr anchor="ctr">
                    <a:solidFill>
                      <a:srgbClr val="FCCC86"/>
                    </a:solidFill>
                  </a:tcPr>
                </a:tc>
                <a:tc>
                  <a:txBody>
                    <a:bodyPr/>
                    <a:lstStyle/>
                    <a:p>
                      <a:r>
                        <a:rPr kumimoji="1" lang="ja-JP" altLang="en-US" dirty="0"/>
                        <a:t>４号営業</a:t>
                      </a:r>
                    </a:p>
                  </a:txBody>
                  <a:tcPr>
                    <a:solidFill>
                      <a:srgbClr val="FCCC86"/>
                    </a:solidFill>
                  </a:tcPr>
                </a:tc>
                <a:tc>
                  <a:txBody>
                    <a:bodyPr/>
                    <a:lstStyle/>
                    <a:p>
                      <a:r>
                        <a:rPr kumimoji="1" lang="ja-JP" altLang="en-US" dirty="0"/>
                        <a:t>麻雀・パチンコ店</a:t>
                      </a:r>
                    </a:p>
                  </a:txBody>
                  <a:tcPr>
                    <a:solidFill>
                      <a:srgbClr val="FEEED6"/>
                    </a:solidFill>
                  </a:tcPr>
                </a:tc>
                <a:extLst>
                  <a:ext uri="{0D108BD9-81ED-4DB2-BD59-A6C34878D82A}">
                    <a16:rowId xmlns:a16="http://schemas.microsoft.com/office/drawing/2014/main" val="1049792895"/>
                  </a:ext>
                </a:extLst>
              </a:tr>
              <a:tr h="301219">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５号営業</a:t>
                      </a:r>
                    </a:p>
                  </a:txBody>
                  <a:tcPr>
                    <a:solidFill>
                      <a:srgbClr val="FCCC86"/>
                    </a:solidFill>
                  </a:tcPr>
                </a:tc>
                <a:tc>
                  <a:txBody>
                    <a:bodyPr/>
                    <a:lstStyle/>
                    <a:p>
                      <a:r>
                        <a:rPr kumimoji="1" lang="ja-JP" altLang="en-US" dirty="0"/>
                        <a:t>ゲームセンター・アミューズメントカジノ</a:t>
                      </a:r>
                    </a:p>
                  </a:txBody>
                  <a:tcPr>
                    <a:solidFill>
                      <a:srgbClr val="FEEED6"/>
                    </a:solidFill>
                  </a:tcPr>
                </a:tc>
                <a:extLst>
                  <a:ext uri="{0D108BD9-81ED-4DB2-BD59-A6C34878D82A}">
                    <a16:rowId xmlns:a16="http://schemas.microsoft.com/office/drawing/2014/main" val="3687598469"/>
                  </a:ext>
                </a:extLst>
              </a:tr>
              <a:tr h="343617">
                <a:tc gridSpan="3">
                  <a:txBody>
                    <a:bodyPr/>
                    <a:lstStyle/>
                    <a:p>
                      <a:pPr algn="ctr"/>
                      <a:r>
                        <a:rPr kumimoji="1" lang="ja-JP" altLang="en-US" dirty="0"/>
                        <a:t>特定遊興飲食店営業</a:t>
                      </a:r>
                    </a:p>
                  </a:txBody>
                  <a:tcPr>
                    <a:solidFill>
                      <a:srgbClr val="FCCC86"/>
                    </a:solidFill>
                  </a:tcPr>
                </a:tc>
                <a:tc hMerge="1">
                  <a:txBody>
                    <a:bodyPr/>
                    <a:lstStyle/>
                    <a:p>
                      <a:endParaRPr kumimoji="1" lang="ja-JP" altLang="en-US" dirty="0"/>
                    </a:p>
                  </a:txBody>
                  <a:tcPr/>
                </a:tc>
                <a:tc hMerge="1">
                  <a:txBody>
                    <a:bodyPr/>
                    <a:lstStyle/>
                    <a:p>
                      <a:endParaRPr kumimoji="1" lang="ja-JP" altLang="en-US" dirty="0"/>
                    </a:p>
                  </a:txBody>
                  <a:tcPr/>
                </a:tc>
                <a:tc>
                  <a:txBody>
                    <a:bodyPr/>
                    <a:lstStyle/>
                    <a:p>
                      <a:r>
                        <a:rPr kumimoji="1" lang="ja-JP" altLang="en-US" dirty="0"/>
                        <a:t>ナイトクラブ</a:t>
                      </a:r>
                    </a:p>
                  </a:txBody>
                  <a:tcPr>
                    <a:solidFill>
                      <a:srgbClr val="FEEED6"/>
                    </a:solidFill>
                  </a:tcPr>
                </a:tc>
                <a:extLst>
                  <a:ext uri="{0D108BD9-81ED-4DB2-BD59-A6C34878D82A}">
                    <a16:rowId xmlns:a16="http://schemas.microsoft.com/office/drawing/2014/main" val="2613266107"/>
                  </a:ext>
                </a:extLst>
              </a:tr>
              <a:tr h="370840">
                <a:tc gridSpan="3">
                  <a:txBody>
                    <a:bodyPr/>
                    <a:lstStyle/>
                    <a:p>
                      <a:pPr algn="ctr"/>
                      <a:r>
                        <a:rPr kumimoji="1" lang="ja-JP" altLang="en-US" dirty="0"/>
                        <a:t>深夜における酒類提供飲食店営業</a:t>
                      </a:r>
                    </a:p>
                  </a:txBody>
                  <a:tcP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dirty="0"/>
                        <a:t>スナック、ガールズバー</a:t>
                      </a:r>
                    </a:p>
                  </a:txBody>
                  <a:tcPr>
                    <a:solidFill>
                      <a:schemeClr val="accent5">
                        <a:lumMod val="20000"/>
                        <a:lumOff val="80000"/>
                      </a:schemeClr>
                    </a:solidFill>
                  </a:tcPr>
                </a:tc>
                <a:extLst>
                  <a:ext uri="{0D108BD9-81ED-4DB2-BD59-A6C34878D82A}">
                    <a16:rowId xmlns:a16="http://schemas.microsoft.com/office/drawing/2014/main" val="373894457"/>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697945714"/>
              </p:ext>
            </p:extLst>
          </p:nvPr>
        </p:nvGraphicFramePr>
        <p:xfrm>
          <a:off x="896816" y="3068516"/>
          <a:ext cx="11148646" cy="3692235"/>
        </p:xfrm>
        <a:graphic>
          <a:graphicData uri="http://schemas.openxmlformats.org/drawingml/2006/table">
            <a:tbl>
              <a:tblPr firstRow="1" bandRow="1">
                <a:tableStyleId>{7DF18680-E054-41AD-8BC1-D1AEF772440D}</a:tableStyleId>
              </a:tblPr>
              <a:tblGrid>
                <a:gridCol w="1893456">
                  <a:extLst>
                    <a:ext uri="{9D8B030D-6E8A-4147-A177-3AD203B41FA5}">
                      <a16:colId xmlns:a16="http://schemas.microsoft.com/office/drawing/2014/main" val="592073648"/>
                    </a:ext>
                  </a:extLst>
                </a:gridCol>
                <a:gridCol w="3390720">
                  <a:extLst>
                    <a:ext uri="{9D8B030D-6E8A-4147-A177-3AD203B41FA5}">
                      <a16:colId xmlns:a16="http://schemas.microsoft.com/office/drawing/2014/main" val="3493608330"/>
                    </a:ext>
                  </a:extLst>
                </a:gridCol>
                <a:gridCol w="1248508">
                  <a:extLst>
                    <a:ext uri="{9D8B030D-6E8A-4147-A177-3AD203B41FA5}">
                      <a16:colId xmlns:a16="http://schemas.microsoft.com/office/drawing/2014/main" val="36171487"/>
                    </a:ext>
                  </a:extLst>
                </a:gridCol>
                <a:gridCol w="4615962">
                  <a:extLst>
                    <a:ext uri="{9D8B030D-6E8A-4147-A177-3AD203B41FA5}">
                      <a16:colId xmlns:a16="http://schemas.microsoft.com/office/drawing/2014/main" val="4046591326"/>
                    </a:ext>
                  </a:extLst>
                </a:gridCol>
              </a:tblGrid>
              <a:tr h="398194">
                <a:tc rowSpan="10">
                  <a:txBody>
                    <a:bodyPr/>
                    <a:lstStyle/>
                    <a:p>
                      <a:pPr algn="ctr"/>
                      <a:r>
                        <a:rPr kumimoji="1" lang="ja-JP" altLang="en-US" b="0" dirty="0">
                          <a:solidFill>
                            <a:schemeClr val="tx1"/>
                          </a:solidFill>
                        </a:rPr>
                        <a:t>性風俗関連特殊営業</a:t>
                      </a:r>
                    </a:p>
                  </a:txBody>
                  <a:tcPr vert="eaVert" anchor="ctr">
                    <a:solidFill>
                      <a:schemeClr val="accent5">
                        <a:lumMod val="40000"/>
                        <a:lumOff val="60000"/>
                      </a:schemeClr>
                    </a:solidFill>
                  </a:tcPr>
                </a:tc>
                <a:tc rowSpan="6">
                  <a:txBody>
                    <a:bodyPr/>
                    <a:lstStyle/>
                    <a:p>
                      <a:pPr algn="ctr"/>
                      <a:r>
                        <a:rPr kumimoji="1" lang="ja-JP" altLang="en-US" b="0" dirty="0">
                          <a:solidFill>
                            <a:schemeClr val="tx1"/>
                          </a:solidFill>
                        </a:rPr>
                        <a:t>店舗型性風俗特殊営業</a:t>
                      </a:r>
                    </a:p>
                  </a:txBody>
                  <a:tcPr anchor="ctr">
                    <a:solidFill>
                      <a:schemeClr val="accent5">
                        <a:lumMod val="40000"/>
                        <a:lumOff val="60000"/>
                      </a:schemeClr>
                    </a:solidFill>
                  </a:tcPr>
                </a:tc>
                <a:tc>
                  <a:txBody>
                    <a:bodyPr/>
                    <a:lstStyle/>
                    <a:p>
                      <a:r>
                        <a:rPr kumimoji="1" lang="ja-JP" altLang="en-US" b="0" dirty="0">
                          <a:solidFill>
                            <a:schemeClr val="tx1"/>
                          </a:solidFill>
                        </a:rPr>
                        <a:t>１号営業</a:t>
                      </a:r>
                      <a:endParaRPr kumimoji="1" lang="en-US" altLang="ja-JP" b="0" dirty="0">
                        <a:solidFill>
                          <a:schemeClr val="tx1"/>
                        </a:solidFill>
                      </a:endParaRPr>
                    </a:p>
                  </a:txBody>
                  <a:tcPr>
                    <a:solidFill>
                      <a:schemeClr val="accent5">
                        <a:lumMod val="40000"/>
                        <a:lumOff val="60000"/>
                      </a:schemeClr>
                    </a:solidFill>
                  </a:tcPr>
                </a:tc>
                <a:tc>
                  <a:txBody>
                    <a:bodyPr/>
                    <a:lstStyle/>
                    <a:p>
                      <a:r>
                        <a:rPr kumimoji="1" lang="ja-JP" altLang="en-US" b="0" dirty="0">
                          <a:solidFill>
                            <a:schemeClr val="tx1"/>
                          </a:solidFill>
                        </a:rPr>
                        <a:t>ソープランド</a:t>
                      </a:r>
                    </a:p>
                  </a:txBody>
                  <a:tcPr>
                    <a:solidFill>
                      <a:srgbClr val="D7EDDD"/>
                    </a:solidFill>
                  </a:tcPr>
                </a:tc>
                <a:extLst>
                  <a:ext uri="{0D108BD9-81ED-4DB2-BD59-A6C34878D82A}">
                    <a16:rowId xmlns:a16="http://schemas.microsoft.com/office/drawing/2014/main" val="2832976876"/>
                  </a:ext>
                </a:extLst>
              </a:tr>
              <a:tr h="355272">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２号営業</a:t>
                      </a:r>
                    </a:p>
                  </a:txBody>
                  <a:tcPr>
                    <a:solidFill>
                      <a:schemeClr val="accent5">
                        <a:lumMod val="40000"/>
                        <a:lumOff val="60000"/>
                      </a:schemeClr>
                    </a:solidFill>
                  </a:tcPr>
                </a:tc>
                <a:tc>
                  <a:txBody>
                    <a:bodyPr/>
                    <a:lstStyle/>
                    <a:p>
                      <a:r>
                        <a:rPr kumimoji="1" lang="ja-JP" altLang="en-US" dirty="0"/>
                        <a:t>店舗型ファッションヘルス</a:t>
                      </a:r>
                    </a:p>
                  </a:txBody>
                  <a:tcPr>
                    <a:solidFill>
                      <a:srgbClr val="D7EDDD"/>
                    </a:solidFill>
                  </a:tcPr>
                </a:tc>
                <a:extLst>
                  <a:ext uri="{0D108BD9-81ED-4DB2-BD59-A6C34878D82A}">
                    <a16:rowId xmlns:a16="http://schemas.microsoft.com/office/drawing/2014/main" val="910860873"/>
                  </a:ext>
                </a:extLst>
              </a:tr>
              <a:tr h="355272">
                <a:tc vMerge="1">
                  <a:txBody>
                    <a:bodyPr/>
                    <a:lstStyle/>
                    <a:p>
                      <a:endParaRPr kumimoji="1" lang="ja-JP" altLang="en-US" dirty="0"/>
                    </a:p>
                  </a:txBody>
                  <a:tcPr/>
                </a:tc>
                <a:tc vMerge="1">
                  <a:txBody>
                    <a:bodyPr/>
                    <a:lstStyle/>
                    <a:p>
                      <a:endParaRPr kumimoji="1" lang="ja-JP" altLang="en-US"/>
                    </a:p>
                  </a:txBody>
                  <a:tcPr/>
                </a:tc>
                <a:tc>
                  <a:txBody>
                    <a:bodyPr/>
                    <a:lstStyle/>
                    <a:p>
                      <a:r>
                        <a:rPr kumimoji="1" lang="ja-JP" altLang="en-US" dirty="0"/>
                        <a:t>３号営業</a:t>
                      </a:r>
                    </a:p>
                  </a:txBody>
                  <a:tcPr>
                    <a:solidFill>
                      <a:schemeClr val="accent5">
                        <a:lumMod val="40000"/>
                        <a:lumOff val="60000"/>
                      </a:schemeClr>
                    </a:solidFill>
                  </a:tcPr>
                </a:tc>
                <a:tc>
                  <a:txBody>
                    <a:bodyPr/>
                    <a:lstStyle/>
                    <a:p>
                      <a:r>
                        <a:rPr kumimoji="1" lang="ja-JP" altLang="en-US" dirty="0"/>
                        <a:t>ストリップ劇場</a:t>
                      </a:r>
                    </a:p>
                  </a:txBody>
                  <a:tcPr>
                    <a:solidFill>
                      <a:srgbClr val="D7EDDD"/>
                    </a:solidFill>
                  </a:tcPr>
                </a:tc>
                <a:extLst>
                  <a:ext uri="{0D108BD9-81ED-4DB2-BD59-A6C34878D82A}">
                    <a16:rowId xmlns:a16="http://schemas.microsoft.com/office/drawing/2014/main" val="636490379"/>
                  </a:ext>
                </a:extLst>
              </a:tr>
              <a:tr h="355272">
                <a:tc vMerge="1">
                  <a:txBody>
                    <a:bodyPr/>
                    <a:lstStyle/>
                    <a:p>
                      <a:endParaRPr kumimoji="1" lang="ja-JP" altLang="en-US" dirty="0"/>
                    </a:p>
                  </a:txBody>
                  <a:tcPr/>
                </a:tc>
                <a:tc vMerge="1">
                  <a:txBody>
                    <a:bodyPr/>
                    <a:lstStyle/>
                    <a:p>
                      <a:endParaRPr kumimoji="1" lang="ja-JP" altLang="en-US"/>
                    </a:p>
                  </a:txBody>
                  <a:tcPr/>
                </a:tc>
                <a:tc>
                  <a:txBody>
                    <a:bodyPr/>
                    <a:lstStyle/>
                    <a:p>
                      <a:r>
                        <a:rPr kumimoji="1" lang="ja-JP" altLang="en-US" dirty="0"/>
                        <a:t>４号営業</a:t>
                      </a:r>
                    </a:p>
                  </a:txBody>
                  <a:tcPr>
                    <a:solidFill>
                      <a:schemeClr val="accent5">
                        <a:lumMod val="40000"/>
                        <a:lumOff val="60000"/>
                      </a:schemeClr>
                    </a:solidFill>
                  </a:tcPr>
                </a:tc>
                <a:tc>
                  <a:txBody>
                    <a:bodyPr/>
                    <a:lstStyle/>
                    <a:p>
                      <a:r>
                        <a:rPr kumimoji="1" lang="ja-JP" altLang="en-US" dirty="0"/>
                        <a:t>ラブホテル</a:t>
                      </a:r>
                    </a:p>
                  </a:txBody>
                  <a:tcPr>
                    <a:solidFill>
                      <a:srgbClr val="D7EDDD"/>
                    </a:solidFill>
                  </a:tcPr>
                </a:tc>
                <a:extLst>
                  <a:ext uri="{0D108BD9-81ED-4DB2-BD59-A6C34878D82A}">
                    <a16:rowId xmlns:a16="http://schemas.microsoft.com/office/drawing/2014/main" val="2566412720"/>
                  </a:ext>
                </a:extLst>
              </a:tr>
              <a:tr h="355272">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５号営業</a:t>
                      </a:r>
                    </a:p>
                  </a:txBody>
                  <a:tcPr>
                    <a:solidFill>
                      <a:schemeClr val="accent5">
                        <a:lumMod val="40000"/>
                        <a:lumOff val="60000"/>
                      </a:schemeClr>
                    </a:solidFill>
                  </a:tcPr>
                </a:tc>
                <a:tc>
                  <a:txBody>
                    <a:bodyPr/>
                    <a:lstStyle/>
                    <a:p>
                      <a:r>
                        <a:rPr kumimoji="1" lang="ja-JP" altLang="en-US" dirty="0"/>
                        <a:t>アダルトショップ</a:t>
                      </a:r>
                    </a:p>
                  </a:txBody>
                  <a:tcPr>
                    <a:solidFill>
                      <a:srgbClr val="D7EDDD"/>
                    </a:solidFill>
                  </a:tcPr>
                </a:tc>
                <a:extLst>
                  <a:ext uri="{0D108BD9-81ED-4DB2-BD59-A6C34878D82A}">
                    <a16:rowId xmlns:a16="http://schemas.microsoft.com/office/drawing/2014/main" val="2621447183"/>
                  </a:ext>
                </a:extLst>
              </a:tr>
              <a:tr h="355272">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６号営業</a:t>
                      </a:r>
                    </a:p>
                  </a:txBody>
                  <a:tcPr>
                    <a:solidFill>
                      <a:schemeClr val="accent5">
                        <a:lumMod val="40000"/>
                        <a:lumOff val="60000"/>
                      </a:schemeClr>
                    </a:solidFill>
                  </a:tcPr>
                </a:tc>
                <a:tc>
                  <a:txBody>
                    <a:bodyPr/>
                    <a:lstStyle/>
                    <a:p>
                      <a:r>
                        <a:rPr kumimoji="1" lang="ja-JP" altLang="en-US" dirty="0"/>
                        <a:t>出会い喫茶</a:t>
                      </a:r>
                    </a:p>
                  </a:txBody>
                  <a:tcPr>
                    <a:solidFill>
                      <a:srgbClr val="D7EDDD"/>
                    </a:solidFill>
                  </a:tcPr>
                </a:tc>
                <a:extLst>
                  <a:ext uri="{0D108BD9-81ED-4DB2-BD59-A6C34878D82A}">
                    <a16:rowId xmlns:a16="http://schemas.microsoft.com/office/drawing/2014/main" val="3079255182"/>
                  </a:ext>
                </a:extLst>
              </a:tr>
              <a:tr h="355272">
                <a:tc vMerge="1">
                  <a:txBody>
                    <a:bodyPr/>
                    <a:lstStyle/>
                    <a:p>
                      <a:pPr algn="l"/>
                      <a:endParaRPr kumimoji="1" lang="ja-JP" altLang="en-US" b="0" dirty="0">
                        <a:solidFill>
                          <a:schemeClr val="tx1"/>
                        </a:solidFill>
                      </a:endParaRPr>
                    </a:p>
                  </a:txBody>
                  <a:tcPr vert="eaVert" anchor="ctr">
                    <a:solidFill>
                      <a:schemeClr val="accent4">
                        <a:lumMod val="20000"/>
                        <a:lumOff val="80000"/>
                      </a:schemeClr>
                    </a:solidFill>
                  </a:tcPr>
                </a:tc>
                <a:tc rowSpan="2">
                  <a:txBody>
                    <a:bodyPr/>
                    <a:lstStyle/>
                    <a:p>
                      <a:pPr algn="ctr"/>
                      <a:r>
                        <a:rPr kumimoji="1" lang="ja-JP" altLang="en-US" b="0" dirty="0">
                          <a:solidFill>
                            <a:schemeClr val="tx1"/>
                          </a:solidFill>
                        </a:rPr>
                        <a:t>無店舗型性風俗特殊営業</a:t>
                      </a:r>
                    </a:p>
                  </a:txBody>
                  <a:tcPr anchor="ctr">
                    <a:solidFill>
                      <a:schemeClr val="accent5">
                        <a:lumMod val="40000"/>
                        <a:lumOff val="60000"/>
                      </a:schemeClr>
                    </a:solidFill>
                  </a:tcPr>
                </a:tc>
                <a:tc>
                  <a:txBody>
                    <a:bodyPr/>
                    <a:lstStyle/>
                    <a:p>
                      <a:r>
                        <a:rPr kumimoji="1" lang="ja-JP" altLang="en-US" dirty="0"/>
                        <a:t>１号営業</a:t>
                      </a:r>
                    </a:p>
                  </a:txBody>
                  <a:tcPr>
                    <a:solidFill>
                      <a:schemeClr val="accent5">
                        <a:lumMod val="40000"/>
                        <a:lumOff val="60000"/>
                      </a:schemeClr>
                    </a:solidFill>
                  </a:tcPr>
                </a:tc>
                <a:tc>
                  <a:txBody>
                    <a:bodyPr/>
                    <a:lstStyle/>
                    <a:p>
                      <a:r>
                        <a:rPr kumimoji="1" lang="ja-JP" altLang="en-US" dirty="0">
                          <a:solidFill>
                            <a:schemeClr val="tx1"/>
                          </a:solidFill>
                        </a:rPr>
                        <a:t>デリバリーヘルス</a:t>
                      </a:r>
                      <a:endParaRPr kumimoji="1" lang="en-US" altLang="ja-JP" dirty="0">
                        <a:solidFill>
                          <a:schemeClr val="tx1"/>
                        </a:solidFill>
                      </a:endParaRPr>
                    </a:p>
                  </a:txBody>
                  <a:tcPr>
                    <a:solidFill>
                      <a:srgbClr val="D7EDDD"/>
                    </a:solidFill>
                  </a:tcPr>
                </a:tc>
                <a:extLst>
                  <a:ext uri="{0D108BD9-81ED-4DB2-BD59-A6C34878D82A}">
                    <a16:rowId xmlns:a16="http://schemas.microsoft.com/office/drawing/2014/main" val="3567961949"/>
                  </a:ext>
                </a:extLst>
              </a:tr>
              <a:tr h="355272">
                <a:tc vMerge="1">
                  <a:txBody>
                    <a:bodyPr/>
                    <a:lstStyle/>
                    <a:p>
                      <a:pPr algn="l"/>
                      <a:endParaRPr kumimoji="1" lang="ja-JP" altLang="en-US" b="0" dirty="0">
                        <a:solidFill>
                          <a:schemeClr val="tx1"/>
                        </a:solidFill>
                      </a:endParaRPr>
                    </a:p>
                  </a:txBody>
                  <a:tcPr vert="eaVert" anchor="ctr">
                    <a:solidFill>
                      <a:schemeClr val="accent4">
                        <a:lumMod val="20000"/>
                        <a:lumOff val="80000"/>
                      </a:schemeClr>
                    </a:solidFill>
                  </a:tcPr>
                </a:tc>
                <a:tc vMerge="1">
                  <a:txBody>
                    <a:bodyPr/>
                    <a:lstStyle/>
                    <a:p>
                      <a:pPr algn="ctr"/>
                      <a:endParaRPr kumimoji="1" lang="ja-JP" altLang="en-US" b="0" dirty="0">
                        <a:solidFill>
                          <a:schemeClr val="tx1"/>
                        </a:solidFill>
                      </a:endParaRPr>
                    </a:p>
                  </a:txBody>
                  <a:tcPr anchor="ctr">
                    <a:solidFill>
                      <a:srgbClr val="D7EDDD"/>
                    </a:solidFill>
                  </a:tcPr>
                </a:tc>
                <a:tc>
                  <a:txBody>
                    <a:bodyPr/>
                    <a:lstStyle/>
                    <a:p>
                      <a:r>
                        <a:rPr kumimoji="1" lang="ja-JP" altLang="en-US" dirty="0"/>
                        <a:t>２号営業</a:t>
                      </a:r>
                    </a:p>
                  </a:txBody>
                  <a:tcPr>
                    <a:solidFill>
                      <a:schemeClr val="accent5">
                        <a:lumMod val="40000"/>
                        <a:lumOff val="60000"/>
                      </a:schemeClr>
                    </a:solidFill>
                  </a:tcPr>
                </a:tc>
                <a:tc>
                  <a:txBody>
                    <a:bodyPr/>
                    <a:lstStyle/>
                    <a:p>
                      <a:r>
                        <a:rPr kumimoji="1" lang="ja-JP" altLang="en-US" dirty="0"/>
                        <a:t>アダルトグッズ通信販売</a:t>
                      </a:r>
                    </a:p>
                  </a:txBody>
                  <a:tcPr>
                    <a:solidFill>
                      <a:srgbClr val="D7EDDD"/>
                    </a:solidFill>
                  </a:tcPr>
                </a:tc>
                <a:extLst>
                  <a:ext uri="{0D108BD9-81ED-4DB2-BD59-A6C34878D82A}">
                    <a16:rowId xmlns:a16="http://schemas.microsoft.com/office/drawing/2014/main" val="576740515"/>
                  </a:ext>
                </a:extLst>
              </a:tr>
              <a:tr h="355272">
                <a:tc vMerge="1">
                  <a:txBody>
                    <a:bodyPr/>
                    <a:lstStyle/>
                    <a:p>
                      <a:pPr algn="l"/>
                      <a:endParaRPr kumimoji="1" lang="ja-JP" altLang="en-US" b="0" dirty="0">
                        <a:solidFill>
                          <a:schemeClr val="tx1"/>
                        </a:solidFill>
                      </a:endParaRPr>
                    </a:p>
                  </a:txBody>
                  <a:tcPr vert="eaVert" anchor="ctr">
                    <a:solidFill>
                      <a:schemeClr val="accent4">
                        <a:lumMod val="20000"/>
                        <a:lumOff val="80000"/>
                      </a:schemeClr>
                    </a:solidFill>
                  </a:tcPr>
                </a:tc>
                <a:tc gridSpan="2">
                  <a:txBody>
                    <a:bodyPr/>
                    <a:lstStyle/>
                    <a:p>
                      <a:pPr algn="l"/>
                      <a:r>
                        <a:rPr kumimoji="1" lang="ja-JP" altLang="en-US" b="0" dirty="0">
                          <a:solidFill>
                            <a:schemeClr val="tx1"/>
                          </a:solidFill>
                        </a:rPr>
                        <a:t>映像送信型性風俗特殊営業</a:t>
                      </a:r>
                    </a:p>
                  </a:txBody>
                  <a:tcPr anchor="ctr">
                    <a:solidFill>
                      <a:schemeClr val="accent5">
                        <a:lumMod val="40000"/>
                        <a:lumOff val="60000"/>
                      </a:schemeClr>
                    </a:solidFill>
                  </a:tcPr>
                </a:tc>
                <a:tc hMerge="1">
                  <a:txBody>
                    <a:bodyPr/>
                    <a:lstStyle/>
                    <a:p>
                      <a:endParaRPr kumimoji="1" lang="ja-JP" altLang="en-US" dirty="0"/>
                    </a:p>
                  </a:txBody>
                  <a:tcPr>
                    <a:solidFill>
                      <a:srgbClr val="D7E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アダルトサイト運営</a:t>
                      </a:r>
                    </a:p>
                  </a:txBody>
                  <a:tcPr>
                    <a:solidFill>
                      <a:srgbClr val="D7EDDD"/>
                    </a:solidFill>
                  </a:tcPr>
                </a:tc>
                <a:extLst>
                  <a:ext uri="{0D108BD9-81ED-4DB2-BD59-A6C34878D82A}">
                    <a16:rowId xmlns:a16="http://schemas.microsoft.com/office/drawing/2014/main" val="1945847968"/>
                  </a:ext>
                </a:extLst>
              </a:tr>
              <a:tr h="367961">
                <a:tc vMerge="1">
                  <a:txBody>
                    <a:bodyPr/>
                    <a:lstStyle/>
                    <a:p>
                      <a:pPr algn="l"/>
                      <a:endParaRPr kumimoji="1" lang="ja-JP" altLang="en-US" b="0" dirty="0">
                        <a:solidFill>
                          <a:schemeClr val="tx1"/>
                        </a:solidFill>
                      </a:endParaRPr>
                    </a:p>
                  </a:txBody>
                  <a:tcPr vert="eaVert" anchor="ctr">
                    <a:solidFill>
                      <a:schemeClr val="accent4">
                        <a:lumMod val="20000"/>
                        <a:lumOff val="80000"/>
                      </a:schemeClr>
                    </a:solidFill>
                  </a:tcPr>
                </a:tc>
                <a:tc gridSpan="2">
                  <a:txBody>
                    <a:bodyPr/>
                    <a:lstStyle/>
                    <a:p>
                      <a:pPr algn="l"/>
                      <a:r>
                        <a:rPr kumimoji="1" lang="ja-JP" altLang="en-US" sz="1600" b="0" dirty="0">
                          <a:solidFill>
                            <a:schemeClr val="tx1"/>
                          </a:solidFill>
                        </a:rPr>
                        <a:t>店舗型</a:t>
                      </a:r>
                      <a:r>
                        <a:rPr kumimoji="1" lang="en-US" altLang="ja-JP" sz="1600" b="0" dirty="0">
                          <a:solidFill>
                            <a:schemeClr val="tx1"/>
                          </a:solidFill>
                        </a:rPr>
                        <a:t>/</a:t>
                      </a:r>
                      <a:r>
                        <a:rPr kumimoji="1" lang="ja-JP" altLang="en-US" sz="1600" b="0" dirty="0">
                          <a:solidFill>
                            <a:schemeClr val="tx1"/>
                          </a:solidFill>
                        </a:rPr>
                        <a:t>無店舗型電話異性紹介営業</a:t>
                      </a:r>
                    </a:p>
                  </a:txBody>
                  <a:tcPr anchor="ctr">
                    <a:solidFill>
                      <a:schemeClr val="accent5">
                        <a:lumMod val="40000"/>
                        <a:lumOff val="60000"/>
                      </a:schemeClr>
                    </a:solidFill>
                  </a:tcPr>
                </a:tc>
                <a:tc hMerge="1">
                  <a:txBody>
                    <a:bodyPr/>
                    <a:lstStyle/>
                    <a:p>
                      <a:endParaRPr kumimoji="1" lang="ja-JP" altLang="en-US" dirty="0"/>
                    </a:p>
                  </a:txBody>
                  <a:tcPr>
                    <a:solidFill>
                      <a:srgbClr val="D7E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テレクラ、ツーショットダイアル</a:t>
                      </a:r>
                    </a:p>
                  </a:txBody>
                  <a:tcPr>
                    <a:solidFill>
                      <a:srgbClr val="D7EDDD"/>
                    </a:solidFill>
                  </a:tcPr>
                </a:tc>
                <a:extLst>
                  <a:ext uri="{0D108BD9-81ED-4DB2-BD59-A6C34878D82A}">
                    <a16:rowId xmlns:a16="http://schemas.microsoft.com/office/drawing/2014/main" val="4130905308"/>
                  </a:ext>
                </a:extLst>
              </a:tr>
            </a:tbl>
          </a:graphicData>
        </a:graphic>
      </p:graphicFrame>
      <p:sp>
        <p:nvSpPr>
          <p:cNvPr id="6" name="正方形/長方形 5"/>
          <p:cNvSpPr/>
          <p:nvPr/>
        </p:nvSpPr>
        <p:spPr>
          <a:xfrm>
            <a:off x="105507" y="149469"/>
            <a:ext cx="659424" cy="65151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rgbClr val="FF0000"/>
                </a:solidFill>
              </a:rPr>
              <a:t>本一覧は、風俗営業等の規制及び業務の適正化等に関する法律に基づく業種の</a:t>
            </a:r>
            <a:endParaRPr lang="en-US" altLang="ja-JP" sz="1400" dirty="0">
              <a:solidFill>
                <a:srgbClr val="FF0000"/>
              </a:solidFill>
            </a:endParaRPr>
          </a:p>
          <a:p>
            <a:pPr algn="ctr"/>
            <a:r>
              <a:rPr lang="ja-JP" altLang="en-US" sz="1400" dirty="0">
                <a:solidFill>
                  <a:srgbClr val="FF0000"/>
                </a:solidFill>
              </a:rPr>
              <a:t>一例を示したものであり、すべてを網羅するものではありません。</a:t>
            </a:r>
            <a:endParaRPr kumimoji="1" lang="ja-JP" altLang="en-US" sz="1400" dirty="0">
              <a:solidFill>
                <a:srgbClr val="FF0000"/>
              </a:solidFill>
            </a:endParaRPr>
          </a:p>
        </p:txBody>
      </p:sp>
      <p:sp>
        <p:nvSpPr>
          <p:cNvPr id="5" name="スライド番号プレースホルダー 4">
            <a:extLst>
              <a:ext uri="{FF2B5EF4-FFF2-40B4-BE49-F238E27FC236}">
                <a16:creationId xmlns:a16="http://schemas.microsoft.com/office/drawing/2014/main" id="{59F1D614-78FB-0CEB-1305-C6D27F29B529}"/>
              </a:ext>
            </a:extLst>
          </p:cNvPr>
          <p:cNvSpPr>
            <a:spLocks noGrp="1"/>
          </p:cNvSpPr>
          <p:nvPr>
            <p:ph type="sldNum" sz="quarter" idx="12"/>
          </p:nvPr>
        </p:nvSpPr>
        <p:spPr/>
        <p:txBody>
          <a:bodyPr/>
          <a:lstStyle/>
          <a:p>
            <a:fld id="{3ED53214-4F1A-45CA-85EC-9787570B93BD}" type="slidenum">
              <a:rPr kumimoji="1" lang="ja-JP" altLang="en-US" smtClean="0"/>
              <a:t>10</a:t>
            </a:fld>
            <a:endParaRPr kumimoji="1" lang="ja-JP" altLang="en-US"/>
          </a:p>
        </p:txBody>
      </p:sp>
    </p:spTree>
    <p:extLst>
      <p:ext uri="{BB962C8B-B14F-4D97-AF65-F5344CB8AC3E}">
        <p14:creationId xmlns:p14="http://schemas.microsoft.com/office/powerpoint/2010/main" val="212009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4601B7D1-220D-70E1-707C-1D6359D19C4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01E7917-C2EC-E43D-9CEB-4E093C12A446}"/>
              </a:ext>
            </a:extLst>
          </p:cNvPr>
          <p:cNvSpPr txBox="1"/>
          <p:nvPr/>
        </p:nvSpPr>
        <p:spPr>
          <a:xfrm>
            <a:off x="4208303" y="2795380"/>
            <a:ext cx="3775393"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事業者</a:t>
            </a:r>
            <a:r>
              <a:rPr lang="ja-JP" altLang="en-US" sz="4000" b="1" dirty="0">
                <a:solidFill>
                  <a:prstClr val="black"/>
                </a:solidFill>
                <a:latin typeface="BIZ UDPゴシック" panose="020B0400000000000000" pitchFamily="50" charset="-128"/>
                <a:ea typeface="BIZ UDPゴシック" panose="020B0400000000000000" pitchFamily="50" charset="-128"/>
              </a:rPr>
              <a:t>登録方法</a:t>
            </a:r>
            <a:endParaRPr kumimoji="1"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953E119-2A03-A7DB-8873-E7104234D1A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Tree>
    <p:extLst>
      <p:ext uri="{BB962C8B-B14F-4D97-AF65-F5344CB8AC3E}">
        <p14:creationId xmlns:p14="http://schemas.microsoft.com/office/powerpoint/2010/main" val="2298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A17B4EC2-2F27-3171-BDA0-A920193CE1D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4BE519-D9CC-9E10-6BF4-AB96058298B8}"/>
              </a:ext>
            </a:extLst>
          </p:cNvPr>
          <p:cNvSpPr txBox="1"/>
          <p:nvPr/>
        </p:nvSpPr>
        <p:spPr>
          <a:xfrm>
            <a:off x="454499" y="210440"/>
            <a:ext cx="953658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事業者登録の方法</a:t>
            </a:r>
            <a:r>
              <a:rPr lang="ja-JP" altLang="en-US" sz="3600" b="1" dirty="0">
                <a:solidFill>
                  <a:prstClr val="black"/>
                </a:solidFill>
                <a:latin typeface="BIZ UDPゴシック" panose="020B0400000000000000" pitchFamily="50" charset="-128"/>
                <a:ea typeface="BIZ UDPゴシック" panose="020B0400000000000000" pitchFamily="50" charset="-128"/>
              </a:rPr>
              <a:t>は２つの方法がございます。</a:t>
            </a:r>
            <a:endParaRPr kumimoji="0" lang="en-US" altLang="ja-JP" sz="3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E8C19CAE-1E4C-9A8B-2FF0-81395AFE7E75}"/>
              </a:ext>
            </a:extLst>
          </p:cNvPr>
          <p:cNvSpPr>
            <a:spLocks noGrp="1"/>
          </p:cNvSpPr>
          <p:nvPr>
            <p:ph type="sldNum" sz="quarter" idx="12"/>
          </p:nvPr>
        </p:nvSpPr>
        <p:spPr/>
        <p:txBody>
          <a:bodyPr/>
          <a:lstStyle/>
          <a:p>
            <a:fld id="{3ED53214-4F1A-45CA-85EC-9787570B93BD}" type="slidenum">
              <a:rPr kumimoji="1" lang="ja-JP" altLang="en-US" smtClean="0"/>
              <a:t>12</a:t>
            </a:fld>
            <a:endParaRPr kumimoji="1" lang="ja-JP" altLang="en-US"/>
          </a:p>
        </p:txBody>
      </p:sp>
      <p:sp>
        <p:nvSpPr>
          <p:cNvPr id="5" name="正方形/長方形 4">
            <a:extLst>
              <a:ext uri="{FF2B5EF4-FFF2-40B4-BE49-F238E27FC236}">
                <a16:creationId xmlns:a16="http://schemas.microsoft.com/office/drawing/2014/main" id="{E12B0AAE-6F4F-1024-8BB7-B5022738B949}"/>
              </a:ext>
            </a:extLst>
          </p:cNvPr>
          <p:cNvSpPr/>
          <p:nvPr/>
        </p:nvSpPr>
        <p:spPr>
          <a:xfrm>
            <a:off x="180767" y="628008"/>
            <a:ext cx="4961563" cy="2123658"/>
          </a:xfrm>
          <a:prstGeom prst="rect">
            <a:avLst/>
          </a:prstGeom>
        </p:spPr>
        <p:txBody>
          <a:bodyPr wrap="square">
            <a:spAutoFit/>
          </a:bodyPr>
          <a:lstStyle/>
          <a:p>
            <a:r>
              <a:rPr lang="ja-JP" altLang="en-US" sz="2800" b="1" dirty="0">
                <a:solidFill>
                  <a:srgbClr val="222222"/>
                </a:solidFill>
                <a:latin typeface="ＭＳ ゴシック" panose="020B0609070205080204" pitchFamily="49" charset="-128"/>
                <a:ea typeface="ＭＳ ゴシック" panose="020B0609070205080204" pitchFamily="49" charset="-128"/>
              </a:rPr>
              <a:t>　</a:t>
            </a:r>
            <a:endParaRPr lang="ja-JP" altLang="en-US" sz="2400" dirty="0">
              <a:solidFill>
                <a:srgbClr val="222222"/>
              </a:solidFill>
              <a:latin typeface="BIZ UDゴシック" panose="020B0400000000000000" pitchFamily="49" charset="-128"/>
              <a:ea typeface="BIZ UDゴシック" panose="020B0400000000000000" pitchFamily="49" charset="-128"/>
            </a:endParaRPr>
          </a:p>
          <a:p>
            <a:r>
              <a:rPr lang="ja-JP" altLang="en-US" sz="3600" b="1" dirty="0">
                <a:solidFill>
                  <a:srgbClr val="FF0000"/>
                </a:solidFill>
                <a:latin typeface="BIZ UDゴシック" panose="020B0400000000000000" pitchFamily="49" charset="-128"/>
                <a:ea typeface="BIZ UDゴシック" panose="020B0400000000000000" pitchFamily="49" charset="-128"/>
              </a:rPr>
              <a:t>  </a:t>
            </a:r>
            <a:r>
              <a:rPr lang="ja-JP" altLang="en-US" sz="4000" b="1" dirty="0">
                <a:solidFill>
                  <a:srgbClr val="FF0000"/>
                </a:solidFill>
                <a:latin typeface="BIZ UDゴシック" panose="020B0400000000000000" pitchFamily="49" charset="-128"/>
                <a:ea typeface="BIZ UDゴシック" panose="020B0400000000000000" pitchFamily="49" charset="-128"/>
              </a:rPr>
              <a:t>ＷＥＢによる申請</a:t>
            </a:r>
            <a:r>
              <a:rPr lang="ja-JP" altLang="en-US" sz="3600" b="1" dirty="0">
                <a:solidFill>
                  <a:srgbClr val="FF0000"/>
                </a:solidFill>
                <a:latin typeface="BIZ UDゴシック" panose="020B0400000000000000" pitchFamily="49" charset="-128"/>
                <a:ea typeface="BIZ UDゴシック" panose="020B0400000000000000" pitchFamily="49" charset="-128"/>
              </a:rPr>
              <a:t>　　　</a:t>
            </a:r>
            <a:endParaRPr lang="en-US" altLang="ja-JP" b="1" dirty="0">
              <a:solidFill>
                <a:srgbClr val="222222"/>
              </a:solidFill>
              <a:latin typeface="BIZ UDゴシック" panose="020B0400000000000000" pitchFamily="49" charset="-128"/>
              <a:ea typeface="BIZ UDゴシック" panose="020B0400000000000000" pitchFamily="49" charset="-128"/>
            </a:endParaRPr>
          </a:p>
          <a:p>
            <a:endParaRPr lang="en-US" altLang="ja-JP" dirty="0">
              <a:solidFill>
                <a:srgbClr val="222222"/>
              </a:solidFill>
              <a:latin typeface="BIZ UDゴシック" panose="020B0400000000000000" pitchFamily="49" charset="-128"/>
              <a:ea typeface="BIZ UDゴシック" panose="020B0400000000000000" pitchFamily="49" charset="-128"/>
            </a:endParaRPr>
          </a:p>
          <a:p>
            <a:endParaRPr lang="ja-JP" altLang="en-US" dirty="0">
              <a:solidFill>
                <a:srgbClr val="222222"/>
              </a:solidFill>
              <a:latin typeface="BIZ UDゴシック" panose="020B0400000000000000" pitchFamily="49" charset="-128"/>
              <a:ea typeface="BIZ UDゴシック" panose="020B0400000000000000" pitchFamily="49" charset="-128"/>
            </a:endParaRPr>
          </a:p>
          <a:p>
            <a:r>
              <a:rPr lang="ja-JP" altLang="en-US" sz="2800" dirty="0">
                <a:solidFill>
                  <a:srgbClr val="222222"/>
                </a:solidFill>
                <a:latin typeface="BIZ UDゴシック" panose="020B0400000000000000" pitchFamily="49" charset="-128"/>
                <a:ea typeface="BIZ UDゴシック" panose="020B0400000000000000" pitchFamily="49" charset="-128"/>
              </a:rPr>
              <a:t>　</a:t>
            </a:r>
            <a:endParaRPr lang="ja-JP" altLang="en-US" sz="2400" u="sng" dirty="0">
              <a:latin typeface="ＭＳ ゴシック" panose="020B0609070205080204" pitchFamily="49" charset="-128"/>
              <a:ea typeface="ＭＳ ゴシック" panose="020B0609070205080204" pitchFamily="49" charset="-128"/>
            </a:endParaRPr>
          </a:p>
        </p:txBody>
      </p:sp>
      <p:sp>
        <p:nvSpPr>
          <p:cNvPr id="6" name="正方形/長方形 5">
            <a:extLst>
              <a:ext uri="{FF2B5EF4-FFF2-40B4-BE49-F238E27FC236}">
                <a16:creationId xmlns:a16="http://schemas.microsoft.com/office/drawing/2014/main" id="{D0CDF824-48B0-7F1C-1CFC-24D06C264313}"/>
              </a:ext>
            </a:extLst>
          </p:cNvPr>
          <p:cNvSpPr/>
          <p:nvPr/>
        </p:nvSpPr>
        <p:spPr>
          <a:xfrm>
            <a:off x="7062939" y="630244"/>
            <a:ext cx="4961563" cy="2123658"/>
          </a:xfrm>
          <a:prstGeom prst="rect">
            <a:avLst/>
          </a:prstGeom>
        </p:spPr>
        <p:txBody>
          <a:bodyPr wrap="square">
            <a:spAutoFit/>
          </a:bodyPr>
          <a:lstStyle/>
          <a:p>
            <a:r>
              <a:rPr lang="ja-JP" altLang="en-US" sz="2800" b="1" dirty="0">
                <a:solidFill>
                  <a:srgbClr val="222222"/>
                </a:solidFill>
                <a:latin typeface="ＭＳ ゴシック" panose="020B0609070205080204" pitchFamily="49" charset="-128"/>
                <a:ea typeface="ＭＳ ゴシック" panose="020B0609070205080204" pitchFamily="49" charset="-128"/>
              </a:rPr>
              <a:t>　</a:t>
            </a:r>
            <a:endParaRPr lang="ja-JP" altLang="en-US" sz="2400" dirty="0">
              <a:solidFill>
                <a:srgbClr val="222222"/>
              </a:solidFill>
              <a:latin typeface="BIZ UDゴシック" panose="020B0400000000000000" pitchFamily="49" charset="-128"/>
              <a:ea typeface="BIZ UDゴシック" panose="020B0400000000000000" pitchFamily="49" charset="-128"/>
            </a:endParaRPr>
          </a:p>
          <a:p>
            <a:r>
              <a:rPr lang="ja-JP" altLang="en-US" sz="3600" b="1" dirty="0">
                <a:solidFill>
                  <a:srgbClr val="FF0000"/>
                </a:solidFill>
                <a:latin typeface="BIZ UDゴシック" panose="020B0400000000000000" pitchFamily="49" charset="-128"/>
                <a:ea typeface="BIZ UDゴシック" panose="020B0400000000000000" pitchFamily="49" charset="-128"/>
              </a:rPr>
              <a:t>  </a:t>
            </a:r>
            <a:r>
              <a:rPr lang="ja-JP" altLang="en-US" sz="4000" b="1" dirty="0">
                <a:solidFill>
                  <a:srgbClr val="FF0000"/>
                </a:solidFill>
                <a:latin typeface="BIZ UDゴシック" panose="020B0400000000000000" pitchFamily="49" charset="-128"/>
                <a:ea typeface="BIZ UDゴシック" panose="020B0400000000000000" pitchFamily="49" charset="-128"/>
              </a:rPr>
              <a:t>紙による申請</a:t>
            </a:r>
            <a:r>
              <a:rPr lang="ja-JP" altLang="en-US" sz="3600" b="1" dirty="0">
                <a:solidFill>
                  <a:srgbClr val="FF0000"/>
                </a:solidFill>
                <a:latin typeface="BIZ UDゴシック" panose="020B0400000000000000" pitchFamily="49" charset="-128"/>
                <a:ea typeface="BIZ UDゴシック" panose="020B0400000000000000" pitchFamily="49" charset="-128"/>
              </a:rPr>
              <a:t>　　　</a:t>
            </a:r>
            <a:endParaRPr lang="en-US" altLang="ja-JP" b="1" dirty="0">
              <a:solidFill>
                <a:srgbClr val="222222"/>
              </a:solidFill>
              <a:latin typeface="BIZ UDゴシック" panose="020B0400000000000000" pitchFamily="49" charset="-128"/>
              <a:ea typeface="BIZ UDゴシック" panose="020B0400000000000000" pitchFamily="49" charset="-128"/>
            </a:endParaRPr>
          </a:p>
          <a:p>
            <a:endParaRPr lang="en-US" altLang="ja-JP" dirty="0">
              <a:solidFill>
                <a:srgbClr val="222222"/>
              </a:solidFill>
              <a:latin typeface="BIZ UDゴシック" panose="020B0400000000000000" pitchFamily="49" charset="-128"/>
              <a:ea typeface="BIZ UDゴシック" panose="020B0400000000000000" pitchFamily="49" charset="-128"/>
            </a:endParaRPr>
          </a:p>
          <a:p>
            <a:endParaRPr lang="ja-JP" altLang="en-US" dirty="0">
              <a:solidFill>
                <a:srgbClr val="222222"/>
              </a:solidFill>
              <a:latin typeface="BIZ UDゴシック" panose="020B0400000000000000" pitchFamily="49" charset="-128"/>
              <a:ea typeface="BIZ UDゴシック" panose="020B0400000000000000" pitchFamily="49" charset="-128"/>
            </a:endParaRPr>
          </a:p>
          <a:p>
            <a:r>
              <a:rPr lang="ja-JP" altLang="en-US" sz="2800" dirty="0">
                <a:solidFill>
                  <a:srgbClr val="222222"/>
                </a:solidFill>
                <a:latin typeface="BIZ UDゴシック" panose="020B0400000000000000" pitchFamily="49" charset="-128"/>
                <a:ea typeface="BIZ UDゴシック" panose="020B0400000000000000" pitchFamily="49" charset="-128"/>
              </a:rPr>
              <a:t>　</a:t>
            </a:r>
            <a:endParaRPr lang="ja-JP" altLang="en-US" sz="2400" u="sng"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4BA18962-5A32-2D91-5F59-8B9F68FA2E2E}"/>
              </a:ext>
            </a:extLst>
          </p:cNvPr>
          <p:cNvSpPr txBox="1"/>
          <p:nvPr/>
        </p:nvSpPr>
        <p:spPr>
          <a:xfrm>
            <a:off x="373623" y="5878631"/>
            <a:ext cx="10031913"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申請後、</a:t>
            </a:r>
            <a:r>
              <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WEB</a:t>
            </a: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にて換金状況等を管理させて頂きます。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ご不明点は座間市生活応援商品券コールセンターまでお問合せください。</a:t>
            </a:r>
            <a:endParaRPr kumimoji="0" lang="en-US" altLang="ja-JP" sz="2400" b="1" i="0" u="none" strike="sngStrike" kern="1200" cap="none" spc="0" normalizeH="0" baseline="0" noProof="0" dirty="0">
              <a:ln>
                <a:noFill/>
              </a:ln>
              <a:solidFill>
                <a:srgbClr val="7030A0"/>
              </a:solidFill>
              <a:effectLst/>
              <a:uLnTx/>
              <a:uFillTx/>
              <a:latin typeface="BIZ UDPゴシック" panose="020B0400000000000000" pitchFamily="50" charset="-128"/>
              <a:ea typeface="BIZ UDPゴシック" panose="020B0400000000000000"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C643CAF7-5988-769D-441D-2235B3FB4F03}"/>
              </a:ext>
            </a:extLst>
          </p:cNvPr>
          <p:cNvPicPr>
            <a:picLocks noChangeAspect="1"/>
          </p:cNvPicPr>
          <p:nvPr/>
        </p:nvPicPr>
        <p:blipFill>
          <a:blip r:embed="rId2"/>
          <a:stretch>
            <a:fillRect/>
          </a:stretch>
        </p:blipFill>
        <p:spPr>
          <a:xfrm>
            <a:off x="6608830" y="2018942"/>
            <a:ext cx="3293105" cy="3531201"/>
          </a:xfrm>
          <a:prstGeom prst="rect">
            <a:avLst/>
          </a:prstGeom>
        </p:spPr>
      </p:pic>
      <p:pic>
        <p:nvPicPr>
          <p:cNvPr id="12" name="図 11" descr="テーブル&#10;&#10;AI 生成コンテンツは誤りを含む可能性があります。">
            <a:extLst>
              <a:ext uri="{FF2B5EF4-FFF2-40B4-BE49-F238E27FC236}">
                <a16:creationId xmlns:a16="http://schemas.microsoft.com/office/drawing/2014/main" id="{BC702390-4F6B-534F-CA92-61DEB803CD45}"/>
              </a:ext>
            </a:extLst>
          </p:cNvPr>
          <p:cNvPicPr>
            <a:picLocks noChangeAspect="1"/>
          </p:cNvPicPr>
          <p:nvPr/>
        </p:nvPicPr>
        <p:blipFill>
          <a:blip r:embed="rId3"/>
          <a:stretch>
            <a:fillRect/>
          </a:stretch>
        </p:blipFill>
        <p:spPr>
          <a:xfrm>
            <a:off x="8364272" y="2623930"/>
            <a:ext cx="2892799" cy="3464066"/>
          </a:xfrm>
          <a:prstGeom prst="rect">
            <a:avLst/>
          </a:prstGeom>
        </p:spPr>
      </p:pic>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7120723-5C1F-D16A-41EA-EE855A59D59D}"/>
              </a:ext>
            </a:extLst>
          </p:cNvPr>
          <p:cNvPicPr>
            <a:picLocks noChangeAspect="1"/>
          </p:cNvPicPr>
          <p:nvPr/>
        </p:nvPicPr>
        <p:blipFill>
          <a:blip r:embed="rId4"/>
          <a:stretch>
            <a:fillRect/>
          </a:stretch>
        </p:blipFill>
        <p:spPr>
          <a:xfrm>
            <a:off x="929576" y="1883449"/>
            <a:ext cx="3367860" cy="3802185"/>
          </a:xfrm>
          <a:prstGeom prst="rect">
            <a:avLst/>
          </a:prstGeom>
        </p:spPr>
      </p:pic>
    </p:spTree>
    <p:extLst>
      <p:ext uri="{BB962C8B-B14F-4D97-AF65-F5344CB8AC3E}">
        <p14:creationId xmlns:p14="http://schemas.microsoft.com/office/powerpoint/2010/main" val="177388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25269666-B40D-AF24-6CD8-7A406AFDBC1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4F95BCB-82B9-6141-6B32-28ED8143A8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ED5465FB-25DB-2B45-1955-7A985E3FB710}"/>
              </a:ext>
            </a:extLst>
          </p:cNvPr>
          <p:cNvSpPr/>
          <p:nvPr/>
        </p:nvSpPr>
        <p:spPr>
          <a:xfrm>
            <a:off x="2444263" y="70338"/>
            <a:ext cx="6897718"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222222"/>
                </a:solidFill>
                <a:effectLst/>
                <a:uLnTx/>
                <a:uFillTx/>
                <a:latin typeface="ＭＳ ゴシック" panose="020B0609070205080204" pitchFamily="49" charset="-128"/>
                <a:ea typeface="ＭＳ ゴシック" panose="020B0609070205080204" pitchFamily="49" charset="-128"/>
                <a:cs typeface="+mn-cs"/>
              </a:rPr>
              <a:t>　</a:t>
            </a:r>
            <a:endParaRPr kumimoji="0" lang="ja-JP" altLang="en-US" sz="24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4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ＷＥＢによる申請について</a:t>
            </a:r>
            <a:r>
              <a:rPr kumimoji="0" lang="ja-JP" altLang="en-US" sz="3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endParaRPr kumimoji="0"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rPr>
              <a:t>　</a:t>
            </a:r>
            <a:endParaRPr kumimoji="0" lang="ja-JP" altLang="en-US" sz="2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a:extLst>
              <a:ext uri="{FF2B5EF4-FFF2-40B4-BE49-F238E27FC236}">
                <a16:creationId xmlns:a16="http://schemas.microsoft.com/office/drawing/2014/main" id="{55E3786B-F9B2-5D7D-5B1E-98F6A2592680}"/>
              </a:ext>
            </a:extLst>
          </p:cNvPr>
          <p:cNvSpPr txBox="1"/>
          <p:nvPr/>
        </p:nvSpPr>
        <p:spPr>
          <a:xfrm>
            <a:off x="3640570" y="1631315"/>
            <a:ext cx="5431624" cy="5078313"/>
          </a:xfrm>
          <a:prstGeom prst="rect">
            <a:avLst/>
          </a:prstGeom>
          <a:noFill/>
          <a:ln w="57150">
            <a:solidFill>
              <a:srgbClr val="FF0000"/>
            </a:solidFill>
          </a:ln>
        </p:spPr>
        <p:txBody>
          <a:bodyPr wrap="square" rtlCol="0">
            <a:spAutoFit/>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CC036B8-493F-6BAD-B7DB-49D3C33897CE}"/>
              </a:ext>
            </a:extLst>
          </p:cNvPr>
          <p:cNvPicPr>
            <a:picLocks noChangeAspect="1"/>
          </p:cNvPicPr>
          <p:nvPr/>
        </p:nvPicPr>
        <p:blipFill>
          <a:blip r:embed="rId2"/>
          <a:stretch>
            <a:fillRect/>
          </a:stretch>
        </p:blipFill>
        <p:spPr>
          <a:xfrm>
            <a:off x="4270940" y="1816086"/>
            <a:ext cx="4170884" cy="4708769"/>
          </a:xfrm>
          <a:prstGeom prst="rect">
            <a:avLst/>
          </a:prstGeom>
        </p:spPr>
      </p:pic>
    </p:spTree>
    <p:extLst>
      <p:ext uri="{BB962C8B-B14F-4D97-AF65-F5344CB8AC3E}">
        <p14:creationId xmlns:p14="http://schemas.microsoft.com/office/powerpoint/2010/main" val="188348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A6F80A19-2DB9-22F6-875C-8E96389EBC6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C73450F-9377-CB75-C952-2913B6AC4AC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C7377D3A-45B5-E10F-C977-642F380DFE3A}"/>
              </a:ext>
            </a:extLst>
          </p:cNvPr>
          <p:cNvSpPr txBox="1"/>
          <p:nvPr/>
        </p:nvSpPr>
        <p:spPr>
          <a:xfrm>
            <a:off x="416100" y="437061"/>
            <a:ext cx="9070800" cy="2000548"/>
          </a:xfrm>
          <a:prstGeom prst="rect">
            <a:avLst/>
          </a:prstGeom>
          <a:noFill/>
        </p:spPr>
        <p:txBody>
          <a:bodyPr wrap="square">
            <a:spAutoFit/>
          </a:bodyPr>
          <a:lstStyle/>
          <a:p>
            <a:r>
              <a:rPr lang="ja-JP" altLang="en-US" sz="3200" dirty="0"/>
              <a:t>事業者登録申請フォーム（ＷＥＢ）</a:t>
            </a:r>
            <a:endParaRPr lang="en-US" altLang="ja-JP" sz="3200" dirty="0"/>
          </a:p>
          <a:p>
            <a:r>
              <a:rPr lang="ja-JP" altLang="en-US" sz="3200" dirty="0"/>
              <a:t>携帯からでもご登録は可能となっております。</a:t>
            </a:r>
            <a:endParaRPr lang="en-US" altLang="ja-JP" sz="3200" dirty="0"/>
          </a:p>
          <a:p>
            <a:r>
              <a:rPr lang="ja-JP" altLang="en-US" sz="3200" dirty="0"/>
              <a:t>https://aadcc9e8.form.kintoneapp.com/public/zama</a:t>
            </a:r>
            <a:endParaRPr lang="en-US" altLang="ja-JP" sz="3200" dirty="0"/>
          </a:p>
          <a:p>
            <a:endParaRPr lang="ja-JP" altLang="en-US" sz="2800" dirty="0"/>
          </a:p>
        </p:txBody>
      </p:sp>
      <p:pic>
        <p:nvPicPr>
          <p:cNvPr id="5" name="Picture 4">
            <a:extLst>
              <a:ext uri="{FF2B5EF4-FFF2-40B4-BE49-F238E27FC236}">
                <a16:creationId xmlns:a16="http://schemas.microsoft.com/office/drawing/2014/main" id="{4D333EF0-29A5-2D2B-282F-A4620E6AB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484" y="2014646"/>
            <a:ext cx="4694982" cy="469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4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22F401E0-4421-79D9-B56D-F939CA5BDDE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C9B4322-0FCA-75BA-CB62-418B6BAE2B9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164533F7-954D-5B8A-D82E-E5C8AECFD609}"/>
              </a:ext>
            </a:extLst>
          </p:cNvPr>
          <p:cNvSpPr/>
          <p:nvPr/>
        </p:nvSpPr>
        <p:spPr>
          <a:xfrm>
            <a:off x="203063" y="-307626"/>
            <a:ext cx="7510722"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222222"/>
                </a:solidFill>
                <a:effectLst/>
                <a:uLnTx/>
                <a:uFillTx/>
                <a:latin typeface="ＭＳ ゴシック" panose="020B0609070205080204" pitchFamily="49" charset="-128"/>
                <a:ea typeface="ＭＳ ゴシック" panose="020B0609070205080204" pitchFamily="49" charset="-128"/>
                <a:cs typeface="+mn-cs"/>
              </a:rPr>
              <a:t>　</a:t>
            </a:r>
            <a:endParaRPr kumimoji="0" lang="ja-JP" altLang="en-US" sz="24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3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ＷＥＢによる申請（誓約事項）　　　</a:t>
            </a:r>
            <a:endParaRPr kumimoji="0"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rPr>
              <a:t>　</a:t>
            </a:r>
            <a:endParaRPr kumimoji="0" lang="ja-JP" altLang="en-US" sz="2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テキスト ボックス 6">
            <a:extLst>
              <a:ext uri="{FF2B5EF4-FFF2-40B4-BE49-F238E27FC236}">
                <a16:creationId xmlns:a16="http://schemas.microsoft.com/office/drawing/2014/main" id="{C903EB8B-5163-7BED-D2B1-67FAA8730DAE}"/>
              </a:ext>
            </a:extLst>
          </p:cNvPr>
          <p:cNvSpPr txBox="1"/>
          <p:nvPr/>
        </p:nvSpPr>
        <p:spPr>
          <a:xfrm>
            <a:off x="6883839" y="1025277"/>
            <a:ext cx="496156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誓約事項の内容をご確認ください。</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1" name="直線矢印コネクタ 10">
            <a:extLst>
              <a:ext uri="{FF2B5EF4-FFF2-40B4-BE49-F238E27FC236}">
                <a16:creationId xmlns:a16="http://schemas.microsoft.com/office/drawing/2014/main" id="{90FD5C8D-28A6-7E68-303E-50626031B0FA}"/>
              </a:ext>
            </a:extLst>
          </p:cNvPr>
          <p:cNvCxnSpPr>
            <a:cxnSpLocks/>
          </p:cNvCxnSpPr>
          <p:nvPr/>
        </p:nvCxnSpPr>
        <p:spPr>
          <a:xfrm flipH="1">
            <a:off x="4650154" y="1310817"/>
            <a:ext cx="203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1926FF3-55C4-4598-A502-5172B65BAEB1}"/>
              </a:ext>
            </a:extLst>
          </p:cNvPr>
          <p:cNvSpPr txBox="1"/>
          <p:nvPr/>
        </p:nvSpPr>
        <p:spPr>
          <a:xfrm>
            <a:off x="6883839" y="3100265"/>
            <a:ext cx="496156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商品券利用の対象でない項目がございますので該当がないかどうかご確認ください。</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4" name="直線矢印コネクタ 13">
            <a:extLst>
              <a:ext uri="{FF2B5EF4-FFF2-40B4-BE49-F238E27FC236}">
                <a16:creationId xmlns:a16="http://schemas.microsoft.com/office/drawing/2014/main" id="{F6F01304-EDCE-14E9-DFBB-75298D90AB15}"/>
              </a:ext>
            </a:extLst>
          </p:cNvPr>
          <p:cNvCxnSpPr>
            <a:cxnSpLocks/>
          </p:cNvCxnSpPr>
          <p:nvPr/>
        </p:nvCxnSpPr>
        <p:spPr>
          <a:xfrm flipH="1">
            <a:off x="4719426" y="3430190"/>
            <a:ext cx="20226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C820507-39DA-72FB-5A99-8EF31642176B}"/>
              </a:ext>
            </a:extLst>
          </p:cNvPr>
          <p:cNvSpPr txBox="1"/>
          <p:nvPr/>
        </p:nvSpPr>
        <p:spPr>
          <a:xfrm>
            <a:off x="6969808" y="5878631"/>
            <a:ext cx="496156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誓約事項をご確認頂きましたら、□にチェックを入れてください。</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1960C6A8-5BF1-83B0-C8A1-28577DFD3C31}"/>
              </a:ext>
            </a:extLst>
          </p:cNvPr>
          <p:cNvCxnSpPr>
            <a:cxnSpLocks/>
          </p:cNvCxnSpPr>
          <p:nvPr/>
        </p:nvCxnSpPr>
        <p:spPr>
          <a:xfrm flipH="1">
            <a:off x="4706945" y="6374731"/>
            <a:ext cx="20226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F69AB2E-7225-375B-4F1E-3D3030DFD84B}"/>
              </a:ext>
            </a:extLst>
          </p:cNvPr>
          <p:cNvPicPr>
            <a:picLocks noChangeAspect="1"/>
          </p:cNvPicPr>
          <p:nvPr/>
        </p:nvPicPr>
        <p:blipFill>
          <a:blip r:embed="rId2"/>
          <a:stretch>
            <a:fillRect/>
          </a:stretch>
        </p:blipFill>
        <p:spPr>
          <a:xfrm>
            <a:off x="64833" y="813595"/>
            <a:ext cx="4512850" cy="5094835"/>
          </a:xfrm>
          <a:prstGeom prst="rect">
            <a:avLst/>
          </a:prstGeom>
        </p:spPr>
      </p:pic>
      <p:pic>
        <p:nvPicPr>
          <p:cNvPr id="9" name="図 8">
            <a:extLst>
              <a:ext uri="{FF2B5EF4-FFF2-40B4-BE49-F238E27FC236}">
                <a16:creationId xmlns:a16="http://schemas.microsoft.com/office/drawing/2014/main" id="{4409F639-FFCD-8936-98AF-B13A55C2B3EC}"/>
              </a:ext>
            </a:extLst>
          </p:cNvPr>
          <p:cNvPicPr>
            <a:picLocks noChangeAspect="1"/>
          </p:cNvPicPr>
          <p:nvPr/>
        </p:nvPicPr>
        <p:blipFill>
          <a:blip r:embed="rId3"/>
          <a:stretch>
            <a:fillRect/>
          </a:stretch>
        </p:blipFill>
        <p:spPr>
          <a:xfrm>
            <a:off x="64833" y="6044405"/>
            <a:ext cx="4512850" cy="515941"/>
          </a:xfrm>
          <a:prstGeom prst="rect">
            <a:avLst/>
          </a:prstGeom>
        </p:spPr>
      </p:pic>
    </p:spTree>
    <p:extLst>
      <p:ext uri="{BB962C8B-B14F-4D97-AF65-F5344CB8AC3E}">
        <p14:creationId xmlns:p14="http://schemas.microsoft.com/office/powerpoint/2010/main" val="143065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F2987339-25E0-944E-31B2-F0620866B08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B4FFE14-1E98-773C-7DB3-4BB2E79F1ED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94A4CF26-4456-DB7E-C403-919EB5E3148A}"/>
              </a:ext>
            </a:extLst>
          </p:cNvPr>
          <p:cNvSpPr/>
          <p:nvPr/>
        </p:nvSpPr>
        <p:spPr>
          <a:xfrm>
            <a:off x="203063" y="-307626"/>
            <a:ext cx="8214106"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222222"/>
                </a:solidFill>
                <a:effectLst/>
                <a:uLnTx/>
                <a:uFillTx/>
                <a:latin typeface="ＭＳ ゴシック" panose="020B0609070205080204" pitchFamily="49" charset="-128"/>
                <a:ea typeface="ＭＳ ゴシック" panose="020B0609070205080204" pitchFamily="49" charset="-128"/>
                <a:cs typeface="+mn-cs"/>
              </a:rPr>
              <a:t>　</a:t>
            </a:r>
            <a:endParaRPr kumimoji="0" lang="ja-JP" altLang="en-US" sz="24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3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ＷＥＢによる申請（事業者登録）　　　</a:t>
            </a:r>
            <a:endParaRPr kumimoji="0"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rPr>
              <a:t>　</a:t>
            </a:r>
            <a:endParaRPr kumimoji="0" lang="ja-JP" altLang="en-US" sz="2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テキスト ボックス 6">
            <a:extLst>
              <a:ext uri="{FF2B5EF4-FFF2-40B4-BE49-F238E27FC236}">
                <a16:creationId xmlns:a16="http://schemas.microsoft.com/office/drawing/2014/main" id="{E679AD6D-025E-7FDB-19FC-A305230BE6FB}"/>
              </a:ext>
            </a:extLst>
          </p:cNvPr>
          <p:cNvSpPr txBox="1"/>
          <p:nvPr/>
        </p:nvSpPr>
        <p:spPr>
          <a:xfrm>
            <a:off x="6883839" y="1025277"/>
            <a:ext cx="496156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このページでは事業者情報の登録となります。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1" name="直線矢印コネクタ 10">
            <a:extLst>
              <a:ext uri="{FF2B5EF4-FFF2-40B4-BE49-F238E27FC236}">
                <a16:creationId xmlns:a16="http://schemas.microsoft.com/office/drawing/2014/main" id="{8C736EC1-7126-80B2-6170-1A98197A561F}"/>
              </a:ext>
            </a:extLst>
          </p:cNvPr>
          <p:cNvCxnSpPr>
            <a:cxnSpLocks/>
          </p:cNvCxnSpPr>
          <p:nvPr/>
        </p:nvCxnSpPr>
        <p:spPr>
          <a:xfrm flipH="1">
            <a:off x="4648554" y="1440775"/>
            <a:ext cx="203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9E2B7E56-31E0-75C5-9A34-7015AB0FD6B1}"/>
              </a:ext>
            </a:extLst>
          </p:cNvPr>
          <p:cNvSpPr txBox="1"/>
          <p:nvPr/>
        </p:nvSpPr>
        <p:spPr>
          <a:xfrm>
            <a:off x="6883837" y="5355605"/>
            <a:ext cx="522434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代表者、担当者、経理それぞれ</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ご担当者は同一でも登録は可能です。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4" name="直線矢印コネクタ 13">
            <a:extLst>
              <a:ext uri="{FF2B5EF4-FFF2-40B4-BE49-F238E27FC236}">
                <a16:creationId xmlns:a16="http://schemas.microsoft.com/office/drawing/2014/main" id="{415648C2-F937-D84E-E500-B70D02BE3917}"/>
              </a:ext>
            </a:extLst>
          </p:cNvPr>
          <p:cNvCxnSpPr>
            <a:cxnSpLocks/>
          </p:cNvCxnSpPr>
          <p:nvPr/>
        </p:nvCxnSpPr>
        <p:spPr>
          <a:xfrm flipH="1">
            <a:off x="4719426" y="5832722"/>
            <a:ext cx="20226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1C41227C-7978-17B1-CEF2-9F4D3D7B0911}"/>
              </a:ext>
            </a:extLst>
          </p:cNvPr>
          <p:cNvSpPr txBox="1"/>
          <p:nvPr/>
        </p:nvSpPr>
        <p:spPr>
          <a:xfrm>
            <a:off x="6899704" y="3653433"/>
            <a:ext cx="4961563"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電話番号とメールアドレスは必須となります。</a:t>
            </a:r>
            <a:r>
              <a:rPr lang="ja-JP" altLang="en-US" b="1" dirty="0">
                <a:solidFill>
                  <a:prstClr val="black"/>
                </a:solidFill>
                <a:latin typeface="BIZ UDPゴシック" panose="020B0400000000000000" pitchFamily="50" charset="-128"/>
                <a:ea typeface="BIZ UDPゴシック" panose="020B0400000000000000" pitchFamily="50" charset="-128"/>
              </a:rPr>
              <a:t>（メールアドレスが無い場合は入力画面下部にあるアドレスをご入力ください）</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FCE87155-4FB7-087B-138D-DE99AE1E8635}"/>
              </a:ext>
            </a:extLst>
          </p:cNvPr>
          <p:cNvCxnSpPr>
            <a:cxnSpLocks/>
          </p:cNvCxnSpPr>
          <p:nvPr/>
        </p:nvCxnSpPr>
        <p:spPr>
          <a:xfrm flipH="1">
            <a:off x="4719426" y="4170793"/>
            <a:ext cx="20226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直線矢印コネクタ 1">
            <a:extLst>
              <a:ext uri="{FF2B5EF4-FFF2-40B4-BE49-F238E27FC236}">
                <a16:creationId xmlns:a16="http://schemas.microsoft.com/office/drawing/2014/main" id="{07B68401-A43A-52FE-A6A7-BDF0398A4DD7}"/>
              </a:ext>
            </a:extLst>
          </p:cNvPr>
          <p:cNvCxnSpPr>
            <a:cxnSpLocks/>
          </p:cNvCxnSpPr>
          <p:nvPr/>
        </p:nvCxnSpPr>
        <p:spPr>
          <a:xfrm flipH="1">
            <a:off x="4719426" y="2852069"/>
            <a:ext cx="20226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AB85FB0F-A28A-E347-D239-EED53F46D568}"/>
              </a:ext>
            </a:extLst>
          </p:cNvPr>
          <p:cNvSpPr txBox="1"/>
          <p:nvPr/>
        </p:nvSpPr>
        <p:spPr>
          <a:xfrm>
            <a:off x="6883838" y="2436570"/>
            <a:ext cx="496156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郵便番号を入力頂くと住所が自動</a:t>
            </a:r>
            <a:r>
              <a:rPr lang="ja-JP" altLang="en-US" sz="2400" b="1" dirty="0">
                <a:solidFill>
                  <a:prstClr val="black"/>
                </a:solidFill>
                <a:latin typeface="BIZ UDPゴシック" panose="020B0400000000000000" pitchFamily="50" charset="-128"/>
                <a:ea typeface="BIZ UDPゴシック" panose="020B0400000000000000" pitchFamily="50" charset="-128"/>
              </a:rPr>
              <a:t>反映</a:t>
            </a: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されます。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6FCC4FC7-A51F-CF8D-A13F-BFC62B1DBA39}"/>
              </a:ext>
            </a:extLst>
          </p:cNvPr>
          <p:cNvPicPr>
            <a:picLocks noChangeAspect="1"/>
          </p:cNvPicPr>
          <p:nvPr/>
        </p:nvPicPr>
        <p:blipFill>
          <a:blip r:embed="rId2"/>
          <a:stretch>
            <a:fillRect/>
          </a:stretch>
        </p:blipFill>
        <p:spPr>
          <a:xfrm>
            <a:off x="330733" y="1011317"/>
            <a:ext cx="4317821" cy="5835471"/>
          </a:xfrm>
          <a:prstGeom prst="rect">
            <a:avLst/>
          </a:prstGeom>
        </p:spPr>
      </p:pic>
    </p:spTree>
    <p:extLst>
      <p:ext uri="{BB962C8B-B14F-4D97-AF65-F5344CB8AC3E}">
        <p14:creationId xmlns:p14="http://schemas.microsoft.com/office/powerpoint/2010/main" val="118099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1F8DEEB5-363F-9985-FCD9-6F32B262A58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E8A14A1-5E68-760E-C2C4-09F0473895B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EE28C1C9-5D1C-6019-DE94-ADAC25AA79F4}"/>
              </a:ext>
            </a:extLst>
          </p:cNvPr>
          <p:cNvSpPr/>
          <p:nvPr/>
        </p:nvSpPr>
        <p:spPr>
          <a:xfrm>
            <a:off x="203063" y="-307626"/>
            <a:ext cx="8214106"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222222"/>
                </a:solidFill>
                <a:effectLst/>
                <a:uLnTx/>
                <a:uFillTx/>
                <a:latin typeface="ＭＳ ゴシック" panose="020B0609070205080204" pitchFamily="49" charset="-128"/>
                <a:ea typeface="ＭＳ ゴシック" panose="020B0609070205080204" pitchFamily="49" charset="-128"/>
                <a:cs typeface="+mn-cs"/>
              </a:rPr>
              <a:t>　</a:t>
            </a:r>
            <a:endParaRPr kumimoji="0" lang="ja-JP" altLang="en-US" sz="24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3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ＷＥＢによる申請（利用店舗登録）　　　</a:t>
            </a:r>
            <a:endParaRPr kumimoji="0"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rPr>
              <a:t>　</a:t>
            </a:r>
            <a:endParaRPr kumimoji="0" lang="ja-JP" altLang="en-US" sz="2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テキスト ボックス 6">
            <a:extLst>
              <a:ext uri="{FF2B5EF4-FFF2-40B4-BE49-F238E27FC236}">
                <a16:creationId xmlns:a16="http://schemas.microsoft.com/office/drawing/2014/main" id="{8C712620-35A0-6F81-D5E9-77610B71AFE8}"/>
              </a:ext>
            </a:extLst>
          </p:cNvPr>
          <p:cNvSpPr txBox="1"/>
          <p:nvPr/>
        </p:nvSpPr>
        <p:spPr>
          <a:xfrm>
            <a:off x="4310116" y="3769307"/>
            <a:ext cx="7607051" cy="2862322"/>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このページでは利用店舗情報の登録となります。下記の内容が市民向けチラシやホームページで閲覧されます。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en-US" altLang="ja-JP" sz="2800" b="1" dirty="0">
                <a:solidFill>
                  <a:prstClr val="black"/>
                </a:solidFill>
                <a:latin typeface="BIZ UDPゴシック" panose="020B0400000000000000" pitchFamily="50" charset="-128"/>
                <a:ea typeface="BIZ UDPゴシック" panose="020B0400000000000000" pitchFamily="50" charset="-128"/>
              </a:rPr>
              <a:t>【</a:t>
            </a:r>
            <a:r>
              <a:rPr lang="ja-JP" altLang="en-US" sz="2800" b="1" dirty="0">
                <a:solidFill>
                  <a:prstClr val="black"/>
                </a:solidFill>
                <a:latin typeface="BIZ UDPゴシック" panose="020B0400000000000000" pitchFamily="50" charset="-128"/>
                <a:ea typeface="BIZ UDPゴシック" panose="020B0400000000000000" pitchFamily="50" charset="-128"/>
              </a:rPr>
              <a:t>市民向けに掲載される内容</a:t>
            </a:r>
            <a:r>
              <a:rPr lang="en-US" altLang="ja-JP" sz="2800" b="1" dirty="0">
                <a:solidFill>
                  <a:prstClr val="black"/>
                </a:solidFill>
                <a:latin typeface="BIZ UDPゴシック" panose="020B0400000000000000" pitchFamily="50" charset="-128"/>
                <a:ea typeface="BIZ UDPゴシック" panose="020B0400000000000000" pitchFamily="50" charset="-128"/>
              </a:rPr>
              <a:t>】</a:t>
            </a:r>
          </a:p>
          <a:p>
            <a:pPr lvl="0"/>
            <a:r>
              <a:rPr lang="ja-JP" altLang="en-US" sz="2000" b="1" dirty="0">
                <a:solidFill>
                  <a:prstClr val="black"/>
                </a:solidFill>
                <a:latin typeface="BIZ UDPゴシック" panose="020B0400000000000000" pitchFamily="50" charset="-128"/>
                <a:ea typeface="BIZ UDPゴシック" panose="020B0400000000000000" pitchFamily="50" charset="-128"/>
              </a:rPr>
              <a:t>店舗名称、店舗業種、店舗地区　</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a:p>
            <a:pPr lvl="0"/>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チラシの構成上、掲載内容は変更になる場合がございます。</a:t>
            </a:r>
            <a:endPar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en-US" altLang="ja-JP" sz="2400" b="1" dirty="0">
                <a:solidFill>
                  <a:prstClr val="black"/>
                </a:solidFill>
                <a:latin typeface="BIZ UDPゴシック" panose="020B0400000000000000" pitchFamily="50" charset="-128"/>
                <a:ea typeface="BIZ UDPゴシック" panose="020B0400000000000000" pitchFamily="50" charset="-128"/>
              </a:rPr>
              <a:t>【</a:t>
            </a:r>
            <a:r>
              <a:rPr lang="ja-JP" altLang="en-US" sz="2400" b="1" dirty="0">
                <a:solidFill>
                  <a:prstClr val="black"/>
                </a:solidFill>
                <a:latin typeface="BIZ UDPゴシック" panose="020B0400000000000000" pitchFamily="50" charset="-128"/>
                <a:ea typeface="BIZ UDPゴシック" panose="020B0400000000000000" pitchFamily="50" charset="-128"/>
              </a:rPr>
              <a:t>ホームページに掲載される内容</a:t>
            </a:r>
            <a:r>
              <a:rPr lang="en-US" altLang="ja-JP" sz="2400" b="1" dirty="0">
                <a:solidFill>
                  <a:prstClr val="black"/>
                </a:solidFill>
                <a:latin typeface="BIZ UDPゴシック" panose="020B0400000000000000" pitchFamily="50" charset="-128"/>
                <a:ea typeface="BIZ UDPゴシック" panose="020B0400000000000000" pitchFamily="50" charset="-128"/>
              </a:rPr>
              <a:t>】</a:t>
            </a:r>
          </a:p>
          <a:p>
            <a:pPr lvl="0"/>
            <a:r>
              <a:rPr lang="ja-JP" altLang="en-US" sz="2000" b="1" dirty="0">
                <a:solidFill>
                  <a:prstClr val="black"/>
                </a:solidFill>
                <a:latin typeface="BIZ UDPゴシック" panose="020B0400000000000000" pitchFamily="50" charset="-128"/>
                <a:ea typeface="BIZ UDPゴシック" panose="020B0400000000000000" pitchFamily="50" charset="-128"/>
              </a:rPr>
              <a:t>店舗名称、所在地、電話番号、店舗</a:t>
            </a:r>
            <a:r>
              <a:rPr lang="en-US" altLang="ja-JP" sz="2000" b="1" dirty="0">
                <a:solidFill>
                  <a:prstClr val="black"/>
                </a:solidFill>
                <a:latin typeface="BIZ UDPゴシック" panose="020B0400000000000000" pitchFamily="50" charset="-128"/>
                <a:ea typeface="BIZ UDPゴシック" panose="020B0400000000000000" pitchFamily="50" charset="-128"/>
              </a:rPr>
              <a:t>URL</a:t>
            </a:r>
            <a:r>
              <a:rPr lang="ja-JP" altLang="en-US" sz="2000" b="1" dirty="0">
                <a:solidFill>
                  <a:prstClr val="black"/>
                </a:solidFill>
                <a:latin typeface="BIZ UDPゴシック" panose="020B0400000000000000" pitchFamily="50" charset="-128"/>
                <a:ea typeface="BIZ UDPゴシック" panose="020B0400000000000000" pitchFamily="50" charset="-128"/>
              </a:rPr>
              <a:t>、店舗業種、店舗地区</a:t>
            </a:r>
            <a:endPar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451BBDDB-0967-8693-4516-91302604AB65}"/>
              </a:ext>
            </a:extLst>
          </p:cNvPr>
          <p:cNvSpPr txBox="1"/>
          <p:nvPr/>
        </p:nvSpPr>
        <p:spPr>
          <a:xfrm>
            <a:off x="6955604" y="2731612"/>
            <a:ext cx="496156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事業者名と利用店舗名が</a:t>
            </a:r>
            <a:r>
              <a:rPr lang="ja-JP" altLang="en-US" sz="2400" b="1" dirty="0">
                <a:solidFill>
                  <a:prstClr val="black"/>
                </a:solidFill>
                <a:latin typeface="BIZ UDPゴシック" panose="020B0400000000000000" pitchFamily="50" charset="-128"/>
                <a:ea typeface="BIZ UDPゴシック" panose="020B0400000000000000" pitchFamily="50" charset="-128"/>
              </a:rPr>
              <a:t>同じ</a:t>
            </a: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場合には□をチェックしてください。</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BA0D1DF9-E079-E7C3-74F8-C96EFEFCF2EA}"/>
              </a:ext>
            </a:extLst>
          </p:cNvPr>
          <p:cNvSpPr txBox="1"/>
          <p:nvPr/>
        </p:nvSpPr>
        <p:spPr>
          <a:xfrm>
            <a:off x="6955604" y="823309"/>
            <a:ext cx="4961563"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複数の店舗を登録したい場合はこの数を増やしてください。６店舗以上になる場合は事務局にて個別対応とさせて頂きます。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7136C32F-7A18-6F2F-CC2D-97EE4C91402D}"/>
              </a:ext>
            </a:extLst>
          </p:cNvPr>
          <p:cNvPicPr>
            <a:picLocks noChangeAspect="1"/>
          </p:cNvPicPr>
          <p:nvPr/>
        </p:nvPicPr>
        <p:blipFill>
          <a:blip r:embed="rId2"/>
          <a:stretch>
            <a:fillRect/>
          </a:stretch>
        </p:blipFill>
        <p:spPr>
          <a:xfrm>
            <a:off x="524259" y="836246"/>
            <a:ext cx="3742177" cy="5951415"/>
          </a:xfrm>
          <a:prstGeom prst="rect">
            <a:avLst/>
          </a:prstGeom>
        </p:spPr>
      </p:pic>
      <p:cxnSp>
        <p:nvCxnSpPr>
          <p:cNvPr id="14" name="直線矢印コネクタ 13">
            <a:extLst>
              <a:ext uri="{FF2B5EF4-FFF2-40B4-BE49-F238E27FC236}">
                <a16:creationId xmlns:a16="http://schemas.microsoft.com/office/drawing/2014/main" id="{A93ACFA3-8975-4BFD-89CB-8BB76345CBE2}"/>
              </a:ext>
            </a:extLst>
          </p:cNvPr>
          <p:cNvCxnSpPr>
            <a:cxnSpLocks/>
          </p:cNvCxnSpPr>
          <p:nvPr/>
        </p:nvCxnSpPr>
        <p:spPr>
          <a:xfrm flipH="1" flipV="1">
            <a:off x="1561066" y="1025277"/>
            <a:ext cx="5174280" cy="264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B65D9BAE-D09D-4ED1-AD90-CEC6DB900088}"/>
              </a:ext>
            </a:extLst>
          </p:cNvPr>
          <p:cNvCxnSpPr>
            <a:cxnSpLocks/>
          </p:cNvCxnSpPr>
          <p:nvPr/>
        </p:nvCxnSpPr>
        <p:spPr>
          <a:xfrm flipH="1" flipV="1">
            <a:off x="2760257" y="1390390"/>
            <a:ext cx="4195347" cy="1905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49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F8CB0076-828A-FB82-3EE8-17B8D856188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D82EEF2-8CE0-510E-926A-D052F322DCD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16963CF-F0DD-357A-1FA6-54DC6549B5A3}"/>
              </a:ext>
            </a:extLst>
          </p:cNvPr>
          <p:cNvSpPr/>
          <p:nvPr/>
        </p:nvSpPr>
        <p:spPr>
          <a:xfrm>
            <a:off x="203063" y="-307626"/>
            <a:ext cx="8214106"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222222"/>
                </a:solidFill>
                <a:effectLst/>
                <a:uLnTx/>
                <a:uFillTx/>
                <a:latin typeface="ＭＳ ゴシック" panose="020B0609070205080204" pitchFamily="49" charset="-128"/>
                <a:ea typeface="ＭＳ ゴシック" panose="020B0609070205080204" pitchFamily="49" charset="-128"/>
                <a:cs typeface="+mn-cs"/>
              </a:rPr>
              <a:t>　</a:t>
            </a:r>
            <a:endParaRPr kumimoji="0" lang="ja-JP" altLang="en-US" sz="24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3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ＷＥＢによる申請（口座情報登録）　　　</a:t>
            </a:r>
            <a:endParaRPr kumimoji="0"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rPr>
              <a:t>　</a:t>
            </a:r>
            <a:endParaRPr kumimoji="0" lang="ja-JP" altLang="en-US" sz="2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テキスト ボックス 6">
            <a:extLst>
              <a:ext uri="{FF2B5EF4-FFF2-40B4-BE49-F238E27FC236}">
                <a16:creationId xmlns:a16="http://schemas.microsoft.com/office/drawing/2014/main" id="{C50D9EFC-7CDD-A5D8-F64C-D884DB3A515D}"/>
              </a:ext>
            </a:extLst>
          </p:cNvPr>
          <p:cNvSpPr txBox="1"/>
          <p:nvPr/>
        </p:nvSpPr>
        <p:spPr>
          <a:xfrm>
            <a:off x="146754" y="959626"/>
            <a:ext cx="440253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このページでは利用済み商品券の振込口座をご入力頂きます。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4" name="直線矢印コネクタ 13">
            <a:extLst>
              <a:ext uri="{FF2B5EF4-FFF2-40B4-BE49-F238E27FC236}">
                <a16:creationId xmlns:a16="http://schemas.microsoft.com/office/drawing/2014/main" id="{3E8F07ED-A7F6-04CF-04A8-238E98160652}"/>
              </a:ext>
            </a:extLst>
          </p:cNvPr>
          <p:cNvCxnSpPr>
            <a:cxnSpLocks/>
          </p:cNvCxnSpPr>
          <p:nvPr/>
        </p:nvCxnSpPr>
        <p:spPr>
          <a:xfrm flipH="1">
            <a:off x="4710723" y="2619489"/>
            <a:ext cx="20226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C9EE7AC-28B9-DE63-7649-F63351CF60A4}"/>
              </a:ext>
            </a:extLst>
          </p:cNvPr>
          <p:cNvSpPr txBox="1"/>
          <p:nvPr/>
        </p:nvSpPr>
        <p:spPr>
          <a:xfrm>
            <a:off x="7083682" y="4536552"/>
            <a:ext cx="496156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口座番号やお名前は正しくご入力ください。</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9548C65B-5FC1-A5A6-441A-57A37B347A16}"/>
              </a:ext>
            </a:extLst>
          </p:cNvPr>
          <p:cNvCxnSpPr>
            <a:cxnSpLocks/>
          </p:cNvCxnSpPr>
          <p:nvPr/>
        </p:nvCxnSpPr>
        <p:spPr>
          <a:xfrm flipH="1">
            <a:off x="4549293" y="4952051"/>
            <a:ext cx="20226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1F2B9F1-C65B-0E54-39E2-9B0805324961}"/>
              </a:ext>
            </a:extLst>
          </p:cNvPr>
          <p:cNvSpPr txBox="1"/>
          <p:nvPr/>
        </p:nvSpPr>
        <p:spPr>
          <a:xfrm>
            <a:off x="7083682" y="1790623"/>
            <a:ext cx="4961563"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口座の「支店名」から入力し、</a:t>
            </a: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検索ボタンをクリックすると金融機関名が自動検索し、選択いただくことができます。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E6DE1AB6-19DA-7537-3640-C07FB82B26CE}"/>
              </a:ext>
            </a:extLst>
          </p:cNvPr>
          <p:cNvPicPr>
            <a:picLocks noChangeAspect="1"/>
          </p:cNvPicPr>
          <p:nvPr/>
        </p:nvPicPr>
        <p:blipFill>
          <a:blip r:embed="rId2"/>
          <a:stretch>
            <a:fillRect/>
          </a:stretch>
        </p:blipFill>
        <p:spPr>
          <a:xfrm>
            <a:off x="146755" y="2022111"/>
            <a:ext cx="4402539" cy="3573736"/>
          </a:xfrm>
          <a:prstGeom prst="rect">
            <a:avLst/>
          </a:prstGeom>
        </p:spPr>
      </p:pic>
      <p:pic>
        <p:nvPicPr>
          <p:cNvPr id="12" name="図 11">
            <a:extLst>
              <a:ext uri="{FF2B5EF4-FFF2-40B4-BE49-F238E27FC236}">
                <a16:creationId xmlns:a16="http://schemas.microsoft.com/office/drawing/2014/main" id="{7139761E-0A2A-2493-CD05-3A30092F6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0546" y="5234100"/>
            <a:ext cx="1977832" cy="1475528"/>
          </a:xfrm>
          <a:prstGeom prst="rect">
            <a:avLst/>
          </a:prstGeom>
        </p:spPr>
      </p:pic>
      <p:pic>
        <p:nvPicPr>
          <p:cNvPr id="13" name="図 12">
            <a:extLst>
              <a:ext uri="{FF2B5EF4-FFF2-40B4-BE49-F238E27FC236}">
                <a16:creationId xmlns:a16="http://schemas.microsoft.com/office/drawing/2014/main" id="{94DBF1AE-0134-AC9F-4E60-AE4B32F08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7097" y="6206959"/>
            <a:ext cx="626898" cy="469154"/>
          </a:xfrm>
          <a:prstGeom prst="rect">
            <a:avLst/>
          </a:prstGeom>
        </p:spPr>
      </p:pic>
    </p:spTree>
    <p:extLst>
      <p:ext uri="{BB962C8B-B14F-4D97-AF65-F5344CB8AC3E}">
        <p14:creationId xmlns:p14="http://schemas.microsoft.com/office/powerpoint/2010/main" val="242115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BEA5DBFE-CBE6-30E0-5A42-F8EB8C2AF7D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17EE4A-FBD4-0E18-82EB-FF3A3965D6DC}"/>
              </a:ext>
            </a:extLst>
          </p:cNvPr>
          <p:cNvSpPr txBox="1"/>
          <p:nvPr/>
        </p:nvSpPr>
        <p:spPr>
          <a:xfrm>
            <a:off x="344957" y="332864"/>
            <a:ext cx="9278502" cy="55092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本日の説明会内容</a:t>
            </a: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ja-JP" sz="3200" b="1" dirty="0">
                <a:latin typeface="BIZ UDPゴシック" panose="020B0400000000000000" pitchFamily="50" charset="-128"/>
                <a:ea typeface="BIZ UDPゴシック" panose="020B0400000000000000" pitchFamily="50" charset="-128"/>
              </a:rPr>
              <a:t>座間市生活応援商品券</a:t>
            </a:r>
            <a:r>
              <a:rPr lang="ja-JP" altLang="en-US" sz="3200" b="1" dirty="0">
                <a:latin typeface="BIZ UDPゴシック" panose="020B0400000000000000" pitchFamily="50" charset="-128"/>
                <a:ea typeface="BIZ UDPゴシック" panose="020B0400000000000000" pitchFamily="50" charset="-128"/>
              </a:rPr>
              <a:t>事業　全体概要（座間市）</a:t>
            </a:r>
            <a:endParaRPr lang="en-US" altLang="ja-JP" sz="3200" b="1" dirty="0">
              <a:latin typeface="BIZ UDPゴシック" panose="020B0400000000000000" pitchFamily="50" charset="-128"/>
              <a:ea typeface="BIZ UDPゴシック" panose="020B0400000000000000" pitchFamily="50" charset="-128"/>
            </a:endParaRPr>
          </a:p>
          <a:p>
            <a:pPr lvl="0"/>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kumimoji="1" lang="ja-JP" altLang="en-US" sz="3200" b="1" dirty="0">
                <a:solidFill>
                  <a:prstClr val="black"/>
                </a:solidFill>
                <a:latin typeface="BIZ UDPゴシック" panose="020B0400000000000000" pitchFamily="50" charset="-128"/>
                <a:ea typeface="BIZ UDPゴシック" panose="020B0400000000000000" pitchFamily="50" charset="-128"/>
              </a:rPr>
              <a:t>・事業者要件及び登録方法（事務局）</a:t>
            </a:r>
            <a:endParaRPr kumimoji="1" lang="en-US" altLang="ja-JP" sz="3200" b="1" dirty="0">
              <a:solidFill>
                <a:prstClr val="black"/>
              </a:solidFill>
              <a:latin typeface="BIZ UDPゴシック" panose="020B0400000000000000" pitchFamily="50" charset="-128"/>
              <a:ea typeface="BIZ UDPゴシック" panose="020B0400000000000000" pitchFamily="50" charset="-128"/>
            </a:endParaRPr>
          </a:p>
          <a:p>
            <a:pPr lvl="0"/>
            <a:endParaRPr kumimoji="1" lang="en-US" altLang="ja-JP" sz="32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3200" b="1" dirty="0">
                <a:solidFill>
                  <a:prstClr val="black"/>
                </a:solidFill>
                <a:latin typeface="BIZ UDPゴシック" panose="020B0400000000000000" pitchFamily="50" charset="-128"/>
                <a:ea typeface="BIZ UDPゴシック" panose="020B0400000000000000" pitchFamily="50" charset="-128"/>
              </a:rPr>
              <a:t>・商品券換金の流れ及び振込スケジュール（事務局）</a:t>
            </a:r>
            <a:endParaRPr kumimoji="1" lang="en-US" altLang="ja-JP" sz="3200" b="1" dirty="0">
              <a:solidFill>
                <a:prstClr val="black"/>
              </a:solidFill>
              <a:latin typeface="BIZ UDPゴシック" panose="020B0400000000000000" pitchFamily="50" charset="-128"/>
              <a:ea typeface="BIZ UDPゴシック" panose="020B0400000000000000" pitchFamily="50" charset="-128"/>
            </a:endParaRPr>
          </a:p>
          <a:p>
            <a:pPr lvl="0"/>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kumimoji="1" lang="ja-JP" altLang="en-US" sz="3200" b="1" dirty="0">
                <a:solidFill>
                  <a:prstClr val="black"/>
                </a:solidFill>
                <a:latin typeface="BIZ UDPゴシック" panose="020B0400000000000000" pitchFamily="50" charset="-128"/>
                <a:ea typeface="BIZ UDPゴシック" panose="020B0400000000000000" pitchFamily="50" charset="-128"/>
              </a:rPr>
              <a:t>・今後の予定（事務局）</a:t>
            </a:r>
            <a:endParaRPr kumimoji="1" lang="en-US" altLang="ja-JP" sz="3200" b="1" dirty="0">
              <a:solidFill>
                <a:prstClr val="black"/>
              </a:solidFill>
              <a:latin typeface="BIZ UDPゴシック" panose="020B0400000000000000" pitchFamily="50" charset="-128"/>
              <a:ea typeface="BIZ UDPゴシック" panose="020B0400000000000000" pitchFamily="50" charset="-128"/>
            </a:endParaRPr>
          </a:p>
          <a:p>
            <a:pPr lvl="0"/>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kumimoji="1" lang="ja-JP" altLang="en-US" sz="3200" b="1" dirty="0">
                <a:solidFill>
                  <a:prstClr val="black"/>
                </a:solidFill>
                <a:latin typeface="BIZ UDPゴシック" panose="020B0400000000000000" pitchFamily="50" charset="-128"/>
                <a:ea typeface="BIZ UDPゴシック" panose="020B0400000000000000" pitchFamily="50" charset="-128"/>
              </a:rPr>
              <a:t>・質疑応答</a:t>
            </a:r>
            <a:endPar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FD917F75-427F-BDD3-1F7B-25E65748F3AE}"/>
              </a:ext>
            </a:extLst>
          </p:cNvPr>
          <p:cNvSpPr>
            <a:spLocks noGrp="1"/>
          </p:cNvSpPr>
          <p:nvPr>
            <p:ph type="sldNum" sz="quarter" idx="12"/>
          </p:nvPr>
        </p:nvSpPr>
        <p:spPr/>
        <p:txBody>
          <a:bodyPr/>
          <a:lstStyle/>
          <a:p>
            <a:fld id="{3ED53214-4F1A-45CA-85EC-9787570B93BD}" type="slidenum">
              <a:rPr kumimoji="1" lang="ja-JP" altLang="en-US" smtClean="0"/>
              <a:t>1</a:t>
            </a:fld>
            <a:endParaRPr kumimoji="1" lang="ja-JP" altLang="en-US"/>
          </a:p>
        </p:txBody>
      </p:sp>
    </p:spTree>
    <p:extLst>
      <p:ext uri="{BB962C8B-B14F-4D97-AF65-F5344CB8AC3E}">
        <p14:creationId xmlns:p14="http://schemas.microsoft.com/office/powerpoint/2010/main" val="325567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541715AB-8099-BDD4-F56A-31A5FD470CB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858A604-ED5D-F2E8-F744-AE0102E77F1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C4BD4693-7C39-A59D-0633-2B5A71CB2EAF}"/>
              </a:ext>
            </a:extLst>
          </p:cNvPr>
          <p:cNvSpPr/>
          <p:nvPr/>
        </p:nvSpPr>
        <p:spPr>
          <a:xfrm>
            <a:off x="-262929" y="-298653"/>
            <a:ext cx="8214106"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222222"/>
                </a:solidFill>
                <a:effectLst/>
                <a:uLnTx/>
                <a:uFillTx/>
                <a:latin typeface="ＭＳ ゴシック" panose="020B0609070205080204" pitchFamily="49" charset="-128"/>
                <a:ea typeface="ＭＳ ゴシック" panose="020B0609070205080204" pitchFamily="49" charset="-128"/>
                <a:cs typeface="+mn-cs"/>
              </a:rPr>
              <a:t>　</a:t>
            </a:r>
            <a:endParaRPr kumimoji="0" lang="ja-JP" altLang="en-US" sz="24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4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ＷＥＢによる申請（確認画面）</a:t>
            </a:r>
            <a:r>
              <a:rPr kumimoji="0" lang="ja-JP" altLang="en-US" sz="3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0"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rPr>
              <a:t>　</a:t>
            </a:r>
            <a:endParaRPr kumimoji="0" lang="ja-JP" altLang="en-US" sz="2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テキスト ボックス 16">
            <a:extLst>
              <a:ext uri="{FF2B5EF4-FFF2-40B4-BE49-F238E27FC236}">
                <a16:creationId xmlns:a16="http://schemas.microsoft.com/office/drawing/2014/main" id="{C74C151A-3E17-A745-890A-51A9A823CA65}"/>
              </a:ext>
            </a:extLst>
          </p:cNvPr>
          <p:cNvSpPr txBox="1"/>
          <p:nvPr/>
        </p:nvSpPr>
        <p:spPr>
          <a:xfrm>
            <a:off x="5108184" y="2894305"/>
            <a:ext cx="6596982"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内容ご確認頂きましたら</a:t>
            </a: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申請ボタンをクリック</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してください。審査後、３営業日を目安に承認となります。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（不備があった場合のみ、事務局から登録内容についてご連絡させて頂きます。）</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図 5"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11538D08-9653-0108-6B10-88582CC42886}"/>
              </a:ext>
            </a:extLst>
          </p:cNvPr>
          <p:cNvPicPr>
            <a:picLocks noChangeAspect="1"/>
          </p:cNvPicPr>
          <p:nvPr/>
        </p:nvPicPr>
        <p:blipFill>
          <a:blip r:embed="rId2"/>
          <a:stretch>
            <a:fillRect/>
          </a:stretch>
        </p:blipFill>
        <p:spPr>
          <a:xfrm>
            <a:off x="203063" y="845459"/>
            <a:ext cx="3480192" cy="3746068"/>
          </a:xfrm>
          <a:prstGeom prst="rect">
            <a:avLst/>
          </a:prstGeom>
        </p:spPr>
      </p:pic>
      <p:sp>
        <p:nvSpPr>
          <p:cNvPr id="8" name="正方形/長方形 7">
            <a:extLst>
              <a:ext uri="{FF2B5EF4-FFF2-40B4-BE49-F238E27FC236}">
                <a16:creationId xmlns:a16="http://schemas.microsoft.com/office/drawing/2014/main" id="{0DFA4D20-7D39-1D68-4D97-BA261316C35F}"/>
              </a:ext>
            </a:extLst>
          </p:cNvPr>
          <p:cNvSpPr/>
          <p:nvPr/>
        </p:nvSpPr>
        <p:spPr>
          <a:xfrm>
            <a:off x="390769" y="4259385"/>
            <a:ext cx="687754" cy="9047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06DB25F0-F60B-94D5-EE3B-770A67699121}"/>
              </a:ext>
            </a:extLst>
          </p:cNvPr>
          <p:cNvPicPr>
            <a:picLocks noChangeAspect="1"/>
          </p:cNvPicPr>
          <p:nvPr/>
        </p:nvPicPr>
        <p:blipFill>
          <a:blip r:embed="rId3"/>
          <a:stretch>
            <a:fillRect/>
          </a:stretch>
        </p:blipFill>
        <p:spPr>
          <a:xfrm>
            <a:off x="1383460" y="845458"/>
            <a:ext cx="3293057" cy="2676769"/>
          </a:xfrm>
          <a:prstGeom prst="rect">
            <a:avLst/>
          </a:prstGeom>
        </p:spPr>
      </p:pic>
      <p:cxnSp>
        <p:nvCxnSpPr>
          <p:cNvPr id="18" name="直線矢印コネクタ 17">
            <a:extLst>
              <a:ext uri="{FF2B5EF4-FFF2-40B4-BE49-F238E27FC236}">
                <a16:creationId xmlns:a16="http://schemas.microsoft.com/office/drawing/2014/main" id="{333B39E7-6B33-2133-31E9-5135A5F962D3}"/>
              </a:ext>
            </a:extLst>
          </p:cNvPr>
          <p:cNvCxnSpPr>
            <a:cxnSpLocks/>
          </p:cNvCxnSpPr>
          <p:nvPr/>
        </p:nvCxnSpPr>
        <p:spPr>
          <a:xfrm flipH="1">
            <a:off x="2138746" y="3309804"/>
            <a:ext cx="272490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38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2FAB8050-FFDD-5B13-D890-FAAB797FD07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E0DE4E-2C3E-70CF-07EC-C7BB00E028B3}"/>
              </a:ext>
            </a:extLst>
          </p:cNvPr>
          <p:cNvSpPr txBox="1"/>
          <p:nvPr/>
        </p:nvSpPr>
        <p:spPr>
          <a:xfrm>
            <a:off x="283078" y="2522836"/>
            <a:ext cx="11788805"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この後、実際の画面にて登録のデモンストレーション</a:t>
            </a:r>
            <a:endParaRPr kumimoji="0" lang="en-US" altLang="ja-JP"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をいたします。</a:t>
            </a:r>
            <a:r>
              <a:rPr lang="ja-JP" altLang="en-US" sz="4000" b="1" dirty="0">
                <a:solidFill>
                  <a:prstClr val="black"/>
                </a:solidFill>
                <a:latin typeface="BIZ UDPゴシック" panose="020B0400000000000000" pitchFamily="50" charset="-128"/>
                <a:ea typeface="BIZ UDPゴシック" panose="020B0400000000000000" pitchFamily="50" charset="-128"/>
              </a:rPr>
              <a:t>本資料</a:t>
            </a:r>
            <a:r>
              <a:rPr lang="en-US" altLang="ja-JP" sz="4000" b="1" dirty="0">
                <a:solidFill>
                  <a:prstClr val="black"/>
                </a:solidFill>
                <a:latin typeface="BIZ UDPゴシック" panose="020B0400000000000000" pitchFamily="50" charset="-128"/>
                <a:ea typeface="BIZ UDPゴシック" panose="020B0400000000000000" pitchFamily="50" charset="-128"/>
              </a:rPr>
              <a:t>P</a:t>
            </a:r>
            <a:r>
              <a:rPr lang="ja-JP" altLang="en-US" sz="4000" b="1" dirty="0">
                <a:solidFill>
                  <a:prstClr val="black"/>
                </a:solidFill>
                <a:latin typeface="BIZ UDPゴシック" panose="020B0400000000000000" pitchFamily="50" charset="-128"/>
                <a:ea typeface="BIZ UDPゴシック" panose="020B0400000000000000" pitchFamily="50" charset="-128"/>
              </a:rPr>
              <a:t>１５～１９にそって進めます。</a:t>
            </a:r>
            <a:endParaRPr kumimoji="1"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EE3A625-A5ED-474D-5730-A9EBDAAA3A8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Tree>
    <p:extLst>
      <p:ext uri="{BB962C8B-B14F-4D97-AF65-F5344CB8AC3E}">
        <p14:creationId xmlns:p14="http://schemas.microsoft.com/office/powerpoint/2010/main" val="399071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DB473303-F77E-24DE-8B81-C51459D785C6}"/>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9566F2-CE60-1F0C-ACB5-5695B6DA9168}"/>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7976DA5-5D1C-E469-FDFC-E7778110DFB9}"/>
              </a:ext>
            </a:extLst>
          </p:cNvPr>
          <p:cNvSpPr/>
          <p:nvPr/>
        </p:nvSpPr>
        <p:spPr>
          <a:xfrm>
            <a:off x="3074598" y="-128368"/>
            <a:ext cx="6042804"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222222"/>
                </a:solidFill>
                <a:effectLst/>
                <a:uLnTx/>
                <a:uFillTx/>
                <a:latin typeface="ＭＳ ゴシック" panose="020B0609070205080204" pitchFamily="49" charset="-128"/>
                <a:ea typeface="ＭＳ ゴシック" panose="020B0609070205080204" pitchFamily="49" charset="-128"/>
                <a:cs typeface="+mn-cs"/>
              </a:rPr>
              <a:t>　</a:t>
            </a:r>
            <a:endParaRPr kumimoji="0" lang="ja-JP" altLang="en-US" sz="24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lang="ja-JP" altLang="en-US" sz="4000" b="1" dirty="0">
                <a:latin typeface="BIZ UDゴシック" panose="020B0400000000000000" pitchFamily="49" charset="-128"/>
                <a:ea typeface="BIZ UDゴシック" panose="020B0400000000000000" pitchFamily="49" charset="-128"/>
              </a:rPr>
              <a:t>紙</a:t>
            </a:r>
            <a:r>
              <a:rPr kumimoji="0" lang="ja-JP" altLang="en-US" sz="4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による申請について</a:t>
            </a:r>
            <a:r>
              <a:rPr kumimoji="0" lang="ja-JP" altLang="en-US" sz="3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endParaRPr kumimoji="0"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222222"/>
                </a:solidFill>
                <a:effectLst/>
                <a:uLnTx/>
                <a:uFillTx/>
                <a:latin typeface="BIZ UDゴシック" panose="020B0400000000000000" pitchFamily="49" charset="-128"/>
                <a:ea typeface="BIZ UDゴシック" panose="020B0400000000000000" pitchFamily="49" charset="-128"/>
                <a:cs typeface="+mn-cs"/>
              </a:rPr>
              <a:t>　</a:t>
            </a:r>
            <a:endParaRPr kumimoji="0" lang="ja-JP" altLang="en-US" sz="2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0" name="図 9" descr="テキスト&#10;&#10;AI 生成コンテンツは誤りを含む可能性があります。">
            <a:extLst>
              <a:ext uri="{FF2B5EF4-FFF2-40B4-BE49-F238E27FC236}">
                <a16:creationId xmlns:a16="http://schemas.microsoft.com/office/drawing/2014/main" id="{E6B7052C-B4AB-E6CC-BDC2-B4AE6BBCA6DF}"/>
              </a:ext>
            </a:extLst>
          </p:cNvPr>
          <p:cNvPicPr>
            <a:picLocks noChangeAspect="1"/>
          </p:cNvPicPr>
          <p:nvPr/>
        </p:nvPicPr>
        <p:blipFill>
          <a:blip r:embed="rId2"/>
          <a:stretch>
            <a:fillRect/>
          </a:stretch>
        </p:blipFill>
        <p:spPr>
          <a:xfrm>
            <a:off x="3937332" y="1610059"/>
            <a:ext cx="3293105" cy="3531201"/>
          </a:xfrm>
          <a:prstGeom prst="rect">
            <a:avLst/>
          </a:prstGeom>
        </p:spPr>
      </p:pic>
      <p:pic>
        <p:nvPicPr>
          <p:cNvPr id="12" name="図 11" descr="テーブル&#10;&#10;AI 生成コンテンツは誤りを含む可能性があります。">
            <a:extLst>
              <a:ext uri="{FF2B5EF4-FFF2-40B4-BE49-F238E27FC236}">
                <a16:creationId xmlns:a16="http://schemas.microsoft.com/office/drawing/2014/main" id="{DE350CB2-0560-4E8C-D9AE-B60D7D972ECD}"/>
              </a:ext>
            </a:extLst>
          </p:cNvPr>
          <p:cNvPicPr>
            <a:picLocks noChangeAspect="1"/>
          </p:cNvPicPr>
          <p:nvPr/>
        </p:nvPicPr>
        <p:blipFill>
          <a:blip r:embed="rId3"/>
          <a:stretch>
            <a:fillRect/>
          </a:stretch>
        </p:blipFill>
        <p:spPr>
          <a:xfrm>
            <a:off x="5274898" y="2609022"/>
            <a:ext cx="2892799" cy="3464066"/>
          </a:xfrm>
          <a:prstGeom prst="rect">
            <a:avLst/>
          </a:prstGeom>
        </p:spPr>
      </p:pic>
      <p:sp>
        <p:nvSpPr>
          <p:cNvPr id="3" name="テキスト ボックス 2">
            <a:extLst>
              <a:ext uri="{FF2B5EF4-FFF2-40B4-BE49-F238E27FC236}">
                <a16:creationId xmlns:a16="http://schemas.microsoft.com/office/drawing/2014/main" id="{ECF45AC1-99AB-9DC7-8B1F-41F5BD84C068}"/>
              </a:ext>
            </a:extLst>
          </p:cNvPr>
          <p:cNvSpPr txBox="1"/>
          <p:nvPr/>
        </p:nvSpPr>
        <p:spPr>
          <a:xfrm>
            <a:off x="3280460" y="1217156"/>
            <a:ext cx="5431624" cy="5355312"/>
          </a:xfrm>
          <a:prstGeom prst="rect">
            <a:avLst/>
          </a:prstGeom>
          <a:no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solidFill>
                <a:prstClr val="black"/>
              </a:solidFill>
              <a:latin typeface="Tw Cen MT" panose="020B0602020104020603"/>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p:txBody>
      </p:sp>
    </p:spTree>
    <p:extLst>
      <p:ext uri="{BB962C8B-B14F-4D97-AF65-F5344CB8AC3E}">
        <p14:creationId xmlns:p14="http://schemas.microsoft.com/office/powerpoint/2010/main" val="10708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368D4E5C-42FB-1F48-1BC9-B61EB954987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CEA6BA8-827E-F0CD-738A-044E49182C5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pic>
        <p:nvPicPr>
          <p:cNvPr id="7" name="図 6" descr="テキスト&#10;&#10;AI 生成コンテンツは誤りを含む可能性があります。">
            <a:extLst>
              <a:ext uri="{FF2B5EF4-FFF2-40B4-BE49-F238E27FC236}">
                <a16:creationId xmlns:a16="http://schemas.microsoft.com/office/drawing/2014/main" id="{2FDC522C-F471-BF95-EA87-ED345A526D76}"/>
              </a:ext>
            </a:extLst>
          </p:cNvPr>
          <p:cNvPicPr>
            <a:picLocks noChangeAspect="1"/>
          </p:cNvPicPr>
          <p:nvPr/>
        </p:nvPicPr>
        <p:blipFill>
          <a:blip r:embed="rId2"/>
          <a:stretch>
            <a:fillRect/>
          </a:stretch>
        </p:blipFill>
        <p:spPr>
          <a:xfrm>
            <a:off x="0" y="923106"/>
            <a:ext cx="4173415" cy="5698734"/>
          </a:xfrm>
          <a:prstGeom prst="rect">
            <a:avLst/>
          </a:prstGeom>
        </p:spPr>
      </p:pic>
      <p:pic>
        <p:nvPicPr>
          <p:cNvPr id="11" name="図 10" descr="テーブル&#10;&#10;AI 生成コンテンツは誤りを含む可能性があります。">
            <a:extLst>
              <a:ext uri="{FF2B5EF4-FFF2-40B4-BE49-F238E27FC236}">
                <a16:creationId xmlns:a16="http://schemas.microsoft.com/office/drawing/2014/main" id="{07CEF139-AAC9-F4CC-9D98-BC0B6B152D28}"/>
              </a:ext>
            </a:extLst>
          </p:cNvPr>
          <p:cNvPicPr>
            <a:picLocks noChangeAspect="1"/>
          </p:cNvPicPr>
          <p:nvPr/>
        </p:nvPicPr>
        <p:blipFill>
          <a:blip r:embed="rId3"/>
          <a:stretch>
            <a:fillRect/>
          </a:stretch>
        </p:blipFill>
        <p:spPr>
          <a:xfrm>
            <a:off x="4079300" y="941624"/>
            <a:ext cx="4447080" cy="5698734"/>
          </a:xfrm>
          <a:prstGeom prst="rect">
            <a:avLst/>
          </a:prstGeom>
        </p:spPr>
      </p:pic>
      <p:pic>
        <p:nvPicPr>
          <p:cNvPr id="14" name="図 13" descr="テーブル&#10;&#10;AI 生成コンテンツは誤りを含む可能性があります。">
            <a:extLst>
              <a:ext uri="{FF2B5EF4-FFF2-40B4-BE49-F238E27FC236}">
                <a16:creationId xmlns:a16="http://schemas.microsoft.com/office/drawing/2014/main" id="{968A889D-553F-B5A2-5C91-E86B4360CBD2}"/>
              </a:ext>
            </a:extLst>
          </p:cNvPr>
          <p:cNvPicPr>
            <a:picLocks noChangeAspect="1"/>
          </p:cNvPicPr>
          <p:nvPr/>
        </p:nvPicPr>
        <p:blipFill>
          <a:blip r:embed="rId4"/>
          <a:stretch>
            <a:fillRect/>
          </a:stretch>
        </p:blipFill>
        <p:spPr>
          <a:xfrm>
            <a:off x="8432263" y="928713"/>
            <a:ext cx="3759736" cy="5698734"/>
          </a:xfrm>
          <a:prstGeom prst="rect">
            <a:avLst/>
          </a:prstGeom>
        </p:spPr>
      </p:pic>
      <p:sp>
        <p:nvSpPr>
          <p:cNvPr id="15" name="テキスト ボックス 14">
            <a:extLst>
              <a:ext uri="{FF2B5EF4-FFF2-40B4-BE49-F238E27FC236}">
                <a16:creationId xmlns:a16="http://schemas.microsoft.com/office/drawing/2014/main" id="{0F24E387-EA28-77E3-B00A-569F0053BC29}"/>
              </a:ext>
            </a:extLst>
          </p:cNvPr>
          <p:cNvSpPr txBox="1"/>
          <p:nvPr/>
        </p:nvSpPr>
        <p:spPr>
          <a:xfrm>
            <a:off x="157514" y="0"/>
            <a:ext cx="11394466"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BIZ UDPゴシック" panose="020B0400000000000000" pitchFamily="50" charset="-128"/>
                <a:ea typeface="BIZ UDPゴシック" panose="020B0400000000000000" pitchFamily="50" charset="-128"/>
              </a:rPr>
              <a:t>紙による申請は本日配布の「事業者・店舗登録用紙」にご記入ください。</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prstClr val="black"/>
                </a:solidFill>
                <a:latin typeface="BIZ UDPゴシック" panose="020B0400000000000000" pitchFamily="50" charset="-128"/>
                <a:ea typeface="BIZ UDPゴシック" panose="020B0400000000000000" pitchFamily="50" charset="-128"/>
              </a:rPr>
              <a:t>※</a:t>
            </a:r>
            <a:r>
              <a:rPr lang="ja-JP" altLang="en-US" sz="2800" b="1" dirty="0">
                <a:solidFill>
                  <a:prstClr val="black"/>
                </a:solidFill>
                <a:latin typeface="BIZ UDPゴシック" panose="020B0400000000000000" pitchFamily="50" charset="-128"/>
                <a:ea typeface="BIZ UDPゴシック" panose="020B0400000000000000" pitchFamily="50" charset="-128"/>
              </a:rPr>
              <a:t>本日説明会終了後にご記入頂き回収させて頂くことも可能です。</a:t>
            </a:r>
            <a:endParaRPr kumimoji="0"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0393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7D95D03C-DB11-3100-645B-9E37EF4204A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60E04-3964-ADBA-D8D5-D62520C39D60}"/>
              </a:ext>
            </a:extLst>
          </p:cNvPr>
          <p:cNvSpPr txBox="1"/>
          <p:nvPr/>
        </p:nvSpPr>
        <p:spPr>
          <a:xfrm>
            <a:off x="1282511" y="2785610"/>
            <a:ext cx="9756197" cy="707886"/>
          </a:xfrm>
          <a:prstGeom prst="rect">
            <a:avLst/>
          </a:prstGeom>
          <a:noFill/>
        </p:spPr>
        <p:txBody>
          <a:bodyPr wrap="none" rtlCol="0">
            <a:spAutoFit/>
          </a:bodyPr>
          <a:lstStyle/>
          <a:p>
            <a:pPr lvl="0">
              <a:defRPr/>
            </a:pPr>
            <a:r>
              <a:rPr kumimoji="1" lang="ja-JP" altLang="en-US" sz="4000" b="1" dirty="0">
                <a:solidFill>
                  <a:prstClr val="black"/>
                </a:solidFill>
                <a:latin typeface="BIZ UDPゴシック" panose="020B0400000000000000" pitchFamily="50" charset="-128"/>
                <a:ea typeface="BIZ UDPゴシック" panose="020B0400000000000000" pitchFamily="50" charset="-128"/>
              </a:rPr>
              <a:t>商品券の換金の流れ及び振込スケジュール</a:t>
            </a:r>
            <a:endParaRPr kumimoji="1"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C75B99F-E0D4-FCA4-E9AB-9FC12EDB3D4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Tree>
    <p:extLst>
      <p:ext uri="{BB962C8B-B14F-4D97-AF65-F5344CB8AC3E}">
        <p14:creationId xmlns:p14="http://schemas.microsoft.com/office/powerpoint/2010/main" val="374470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CD124893-0DB0-2946-AE90-4B5E246C783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EE504A-F643-A8E0-3402-640586F60E4A}"/>
              </a:ext>
            </a:extLst>
          </p:cNvPr>
          <p:cNvSpPr txBox="1"/>
          <p:nvPr/>
        </p:nvSpPr>
        <p:spPr>
          <a:xfrm>
            <a:off x="89775" y="203029"/>
            <a:ext cx="502957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strike="noStrike" kern="1200" cap="none" spc="0" normalizeH="0" baseline="0" noProof="0" dirty="0">
                <a:ln>
                  <a:noFill/>
                </a:ln>
                <a:solidFill>
                  <a:prstClr val="black"/>
                </a:solidFill>
                <a:uLnTx/>
                <a:uFillTx/>
                <a:latin typeface="BIZ UDPゴシック" panose="020B0400000000000000" pitchFamily="50" charset="-128"/>
                <a:ea typeface="BIZ UDPゴシック" panose="020B0400000000000000" pitchFamily="50" charset="-128"/>
                <a:cs typeface="+mn-cs"/>
              </a:rPr>
              <a:t>商品券の換金の流れ</a:t>
            </a:r>
            <a:endParaRPr kumimoji="1" lang="ja-JP" altLang="en-US" sz="4000" b="1" i="0" strike="noStrike" kern="1200" cap="none" spc="0" normalizeH="0" baseline="0" noProof="0" dirty="0">
              <a:ln>
                <a:noFill/>
              </a:ln>
              <a:solidFill>
                <a:prstClr val="black"/>
              </a:solidFill>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AB163ED3-46E1-B495-E544-0AC860B0C9D8}"/>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pic>
        <p:nvPicPr>
          <p:cNvPr id="5" name="図 4" descr="ダイアグラム が含まれている画像&#10;&#10;AI 生成コンテンツは誤りを含む可能性があります。">
            <a:extLst>
              <a:ext uri="{FF2B5EF4-FFF2-40B4-BE49-F238E27FC236}">
                <a16:creationId xmlns:a16="http://schemas.microsoft.com/office/drawing/2014/main" id="{A30F68EF-821E-B813-BB31-B6DCE5D51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7536"/>
            <a:ext cx="4198970" cy="1724920"/>
          </a:xfrm>
          <a:prstGeom prst="rect">
            <a:avLst/>
          </a:prstGeom>
        </p:spPr>
      </p:pic>
      <p:pic>
        <p:nvPicPr>
          <p:cNvPr id="7" name="図 6" descr="テキスト&#10;&#10;AI 生成コンテンツは誤りを含む可能性があります。">
            <a:extLst>
              <a:ext uri="{FF2B5EF4-FFF2-40B4-BE49-F238E27FC236}">
                <a16:creationId xmlns:a16="http://schemas.microsoft.com/office/drawing/2014/main" id="{3C25FFCF-2748-6CF9-F84A-CD564319D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75" y="3429000"/>
            <a:ext cx="4198971" cy="1724920"/>
          </a:xfrm>
          <a:prstGeom prst="rect">
            <a:avLst/>
          </a:prstGeom>
        </p:spPr>
      </p:pic>
      <p:sp>
        <p:nvSpPr>
          <p:cNvPr id="8" name="テキスト ボックス 7">
            <a:extLst>
              <a:ext uri="{FF2B5EF4-FFF2-40B4-BE49-F238E27FC236}">
                <a16:creationId xmlns:a16="http://schemas.microsoft.com/office/drawing/2014/main" id="{05850D26-9B0E-56AB-0076-583BD6F68C22}"/>
              </a:ext>
            </a:extLst>
          </p:cNvPr>
          <p:cNvSpPr txBox="1"/>
          <p:nvPr/>
        </p:nvSpPr>
        <p:spPr>
          <a:xfrm>
            <a:off x="78057" y="5429664"/>
            <a:ext cx="4210689" cy="1200329"/>
          </a:xfrm>
          <a:prstGeom prst="rect">
            <a:avLst/>
          </a:prstGeom>
          <a:noFill/>
          <a:ln w="3175">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商品券は</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４月中旬頃から順次</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市民の皆様のお手元に到着いたします</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7FC11A36-7653-9B72-68DB-F8162EBACE29}"/>
              </a:ext>
            </a:extLst>
          </p:cNvPr>
          <p:cNvSpPr/>
          <p:nvPr/>
        </p:nvSpPr>
        <p:spPr>
          <a:xfrm>
            <a:off x="4288746" y="2992456"/>
            <a:ext cx="695570" cy="43654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グラフィックス 10" descr="封筒を開く 単色塗りつぶし">
            <a:extLst>
              <a:ext uri="{FF2B5EF4-FFF2-40B4-BE49-F238E27FC236}">
                <a16:creationId xmlns:a16="http://schemas.microsoft.com/office/drawing/2014/main" id="{055984C4-6E75-3F52-6102-B23FDEDF2C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5781" y="3069683"/>
            <a:ext cx="2332893" cy="2332893"/>
          </a:xfrm>
          <a:prstGeom prst="rect">
            <a:avLst/>
          </a:prstGeom>
        </p:spPr>
      </p:pic>
      <p:pic>
        <p:nvPicPr>
          <p:cNvPr id="13" name="図 1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A4475DF0-3221-2264-CBCD-762D1D66BA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7759" y="1480493"/>
            <a:ext cx="2223472" cy="913393"/>
          </a:xfrm>
          <a:prstGeom prst="rect">
            <a:avLst/>
          </a:prstGeom>
        </p:spPr>
      </p:pic>
      <p:pic>
        <p:nvPicPr>
          <p:cNvPr id="14" name="図 1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BDFBC5A-1598-F190-6F32-25570589A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159" y="1632893"/>
            <a:ext cx="2223472" cy="913393"/>
          </a:xfrm>
          <a:prstGeom prst="rect">
            <a:avLst/>
          </a:prstGeom>
        </p:spPr>
      </p:pic>
      <p:pic>
        <p:nvPicPr>
          <p:cNvPr id="15" name="図 1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CF6F9C48-1886-A733-5427-8751730D8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559" y="1785293"/>
            <a:ext cx="2223472" cy="913393"/>
          </a:xfrm>
          <a:prstGeom prst="rect">
            <a:avLst/>
          </a:prstGeom>
        </p:spPr>
      </p:pic>
      <p:pic>
        <p:nvPicPr>
          <p:cNvPr id="16" name="図 1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D8B5194-65BB-34E1-0E42-E24F13A35F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4959" y="1937693"/>
            <a:ext cx="2223472" cy="913393"/>
          </a:xfrm>
          <a:prstGeom prst="rect">
            <a:avLst/>
          </a:prstGeom>
        </p:spPr>
      </p:pic>
      <p:pic>
        <p:nvPicPr>
          <p:cNvPr id="17" name="図 1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1327737-5116-CF16-34A9-A12F22830F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7359" y="2090093"/>
            <a:ext cx="2223472" cy="913393"/>
          </a:xfrm>
          <a:prstGeom prst="rect">
            <a:avLst/>
          </a:prstGeom>
        </p:spPr>
      </p:pic>
      <p:pic>
        <p:nvPicPr>
          <p:cNvPr id="18" name="図 1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2E75B65-7AB3-94A4-216E-CAB84DBED7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9759" y="2242493"/>
            <a:ext cx="2223472" cy="913393"/>
          </a:xfrm>
          <a:prstGeom prst="rect">
            <a:avLst/>
          </a:prstGeom>
        </p:spPr>
      </p:pic>
      <p:pic>
        <p:nvPicPr>
          <p:cNvPr id="20" name="グラフィックス 19" descr="署名 枠線">
            <a:extLst>
              <a:ext uri="{FF2B5EF4-FFF2-40B4-BE49-F238E27FC236}">
                <a16:creationId xmlns:a16="http://schemas.microsoft.com/office/drawing/2014/main" id="{23BADB94-6576-6FA0-F95E-78CED99B54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4168" y="2546286"/>
            <a:ext cx="705763" cy="705763"/>
          </a:xfrm>
          <a:prstGeom prst="rect">
            <a:avLst/>
          </a:prstGeom>
        </p:spPr>
      </p:pic>
      <p:sp>
        <p:nvSpPr>
          <p:cNvPr id="21" name="テキスト ボックス 20">
            <a:extLst>
              <a:ext uri="{FF2B5EF4-FFF2-40B4-BE49-F238E27FC236}">
                <a16:creationId xmlns:a16="http://schemas.microsoft.com/office/drawing/2014/main" id="{FFF629F1-E68B-7998-47CE-A79C443C13EF}"/>
              </a:ext>
            </a:extLst>
          </p:cNvPr>
          <p:cNvSpPr txBox="1"/>
          <p:nvPr/>
        </p:nvSpPr>
        <p:spPr>
          <a:xfrm>
            <a:off x="4650159" y="5419820"/>
            <a:ext cx="3712300" cy="1200329"/>
          </a:xfrm>
          <a:prstGeom prst="rect">
            <a:avLst/>
          </a:prstGeom>
          <a:noFill/>
          <a:ln>
            <a:solidFill>
              <a:schemeClr val="tx1"/>
            </a:solidFill>
            <a:prstDash val="sysDot"/>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２回</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使用済み商品券を</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換金センターに郵送してください（</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送料不要</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矢印: 右 21">
            <a:extLst>
              <a:ext uri="{FF2B5EF4-FFF2-40B4-BE49-F238E27FC236}">
                <a16:creationId xmlns:a16="http://schemas.microsoft.com/office/drawing/2014/main" id="{335335B9-1E47-13BB-243C-4A0C3C6D1121}"/>
              </a:ext>
            </a:extLst>
          </p:cNvPr>
          <p:cNvSpPr/>
          <p:nvPr/>
        </p:nvSpPr>
        <p:spPr>
          <a:xfrm>
            <a:off x="8102070" y="3033777"/>
            <a:ext cx="695570" cy="43654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グラフィックス 23" descr="銀行 枠線">
            <a:extLst>
              <a:ext uri="{FF2B5EF4-FFF2-40B4-BE49-F238E27FC236}">
                <a16:creationId xmlns:a16="http://schemas.microsoft.com/office/drawing/2014/main" id="{64005543-3279-1D48-FFBF-6229B5FBC8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6479" y="3126150"/>
            <a:ext cx="2064315" cy="2064315"/>
          </a:xfrm>
          <a:prstGeom prst="rect">
            <a:avLst/>
          </a:prstGeom>
        </p:spPr>
      </p:pic>
      <p:pic>
        <p:nvPicPr>
          <p:cNvPr id="26" name="グラフィックス 25" descr="元 枠線">
            <a:extLst>
              <a:ext uri="{FF2B5EF4-FFF2-40B4-BE49-F238E27FC236}">
                <a16:creationId xmlns:a16="http://schemas.microsoft.com/office/drawing/2014/main" id="{4961BDB9-EDAB-9A99-C6EC-FDB6009278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13283" y="1631886"/>
            <a:ext cx="914400" cy="914400"/>
          </a:xfrm>
          <a:prstGeom prst="rect">
            <a:avLst/>
          </a:prstGeom>
        </p:spPr>
      </p:pic>
      <p:pic>
        <p:nvPicPr>
          <p:cNvPr id="28" name="グラフィックス 27" descr="銀行の小切手 枠線">
            <a:extLst>
              <a:ext uri="{FF2B5EF4-FFF2-40B4-BE49-F238E27FC236}">
                <a16:creationId xmlns:a16="http://schemas.microsoft.com/office/drawing/2014/main" id="{E608B489-D055-D3CA-B388-318DBFFC1D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7139" y="1480493"/>
            <a:ext cx="914400" cy="914400"/>
          </a:xfrm>
          <a:prstGeom prst="rect">
            <a:avLst/>
          </a:prstGeom>
        </p:spPr>
      </p:pic>
      <p:pic>
        <p:nvPicPr>
          <p:cNvPr id="29" name="グラフィックス 28" descr="銀行の小切手 枠線">
            <a:extLst>
              <a:ext uri="{FF2B5EF4-FFF2-40B4-BE49-F238E27FC236}">
                <a16:creationId xmlns:a16="http://schemas.microsoft.com/office/drawing/2014/main" id="{EDFA6AC7-20AA-41B0-6010-E743BB0C79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79539" y="1632893"/>
            <a:ext cx="914400" cy="914400"/>
          </a:xfrm>
          <a:prstGeom prst="rect">
            <a:avLst/>
          </a:prstGeom>
        </p:spPr>
      </p:pic>
      <p:pic>
        <p:nvPicPr>
          <p:cNvPr id="30" name="グラフィックス 29" descr="銀行の小切手 枠線">
            <a:extLst>
              <a:ext uri="{FF2B5EF4-FFF2-40B4-BE49-F238E27FC236}">
                <a16:creationId xmlns:a16="http://schemas.microsoft.com/office/drawing/2014/main" id="{AEB0810A-3533-EDB7-BA77-82E38D2F7F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31939" y="1785293"/>
            <a:ext cx="914400" cy="914400"/>
          </a:xfrm>
          <a:prstGeom prst="rect">
            <a:avLst/>
          </a:prstGeom>
        </p:spPr>
      </p:pic>
      <p:sp>
        <p:nvSpPr>
          <p:cNvPr id="31" name="テキスト ボックス 30">
            <a:extLst>
              <a:ext uri="{FF2B5EF4-FFF2-40B4-BE49-F238E27FC236}">
                <a16:creationId xmlns:a16="http://schemas.microsoft.com/office/drawing/2014/main" id="{E8AE821F-F7EF-668E-94E6-AE347B064039}"/>
              </a:ext>
            </a:extLst>
          </p:cNvPr>
          <p:cNvSpPr txBox="1"/>
          <p:nvPr/>
        </p:nvSpPr>
        <p:spPr>
          <a:xfrm>
            <a:off x="8704762" y="5402576"/>
            <a:ext cx="3254354" cy="1200329"/>
          </a:xfrm>
          <a:prstGeom prst="rect">
            <a:avLst/>
          </a:prstGeom>
          <a:noFill/>
          <a:ln>
            <a:solidFill>
              <a:schemeClr val="tx1"/>
            </a:solidFill>
            <a:prstDash val="sysDot"/>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締日より</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営業日</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で登録口座にお振込みいたします</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手数料不要</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6C04BA02-EB93-2E2D-8865-1C8F5E864B0A}"/>
              </a:ext>
            </a:extLst>
          </p:cNvPr>
          <p:cNvSpPr/>
          <p:nvPr/>
        </p:nvSpPr>
        <p:spPr>
          <a:xfrm>
            <a:off x="420751" y="1978099"/>
            <a:ext cx="662632" cy="303793"/>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見本</a:t>
            </a:r>
          </a:p>
        </p:txBody>
      </p:sp>
      <p:sp>
        <p:nvSpPr>
          <p:cNvPr id="10" name="四角形: 角を丸くする 9">
            <a:extLst>
              <a:ext uri="{FF2B5EF4-FFF2-40B4-BE49-F238E27FC236}">
                <a16:creationId xmlns:a16="http://schemas.microsoft.com/office/drawing/2014/main" id="{B7EDAE3D-65BB-1E44-EFED-10047D013B23}"/>
              </a:ext>
            </a:extLst>
          </p:cNvPr>
          <p:cNvSpPr/>
          <p:nvPr/>
        </p:nvSpPr>
        <p:spPr>
          <a:xfrm>
            <a:off x="379890" y="4139563"/>
            <a:ext cx="662632" cy="303793"/>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見本</a:t>
            </a:r>
          </a:p>
        </p:txBody>
      </p:sp>
    </p:spTree>
    <p:extLst>
      <p:ext uri="{BB962C8B-B14F-4D97-AF65-F5344CB8AC3E}">
        <p14:creationId xmlns:p14="http://schemas.microsoft.com/office/powerpoint/2010/main" val="237676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E5CF5744-E1EE-90A8-F972-160073030BF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DBDD321-7677-03D4-60B0-F4366BAC197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D46484D2-DDE1-AD2E-6650-A161B2ADBE33}"/>
              </a:ext>
            </a:extLst>
          </p:cNvPr>
          <p:cNvSpPr txBox="1"/>
          <p:nvPr/>
        </p:nvSpPr>
        <p:spPr>
          <a:xfrm>
            <a:off x="126999" y="0"/>
            <a:ext cx="565250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1" i="0" strike="noStrike" kern="1200" cap="none" spc="0" normalizeH="0" baseline="0" noProof="0" dirty="0">
                <a:ln>
                  <a:noFill/>
                </a:ln>
                <a:solidFill>
                  <a:prstClr val="black"/>
                </a:solidFill>
                <a:uLnTx/>
                <a:uFillTx/>
                <a:latin typeface="BIZ UDPゴシック" panose="020B0400000000000000" pitchFamily="50" charset="-128"/>
                <a:ea typeface="BIZ UDPゴシック" panose="020B0400000000000000" pitchFamily="50" charset="-128"/>
                <a:cs typeface="+mn-cs"/>
              </a:rPr>
              <a:t>換金スケジュール（予定）</a:t>
            </a:r>
          </a:p>
        </p:txBody>
      </p:sp>
      <p:graphicFrame>
        <p:nvGraphicFramePr>
          <p:cNvPr id="5" name="表 4">
            <a:extLst>
              <a:ext uri="{FF2B5EF4-FFF2-40B4-BE49-F238E27FC236}">
                <a16:creationId xmlns:a16="http://schemas.microsoft.com/office/drawing/2014/main" id="{29F4F5B6-98E0-3D58-EB31-65E5C80C4E0D}"/>
              </a:ext>
            </a:extLst>
          </p:cNvPr>
          <p:cNvGraphicFramePr>
            <a:graphicFrameLocks noGrp="1"/>
          </p:cNvGraphicFramePr>
          <p:nvPr>
            <p:extLst>
              <p:ext uri="{D42A27DB-BD31-4B8C-83A1-F6EECF244321}">
                <p14:modId xmlns:p14="http://schemas.microsoft.com/office/powerpoint/2010/main" val="1012005358"/>
              </p:ext>
            </p:extLst>
          </p:nvPr>
        </p:nvGraphicFramePr>
        <p:xfrm>
          <a:off x="126999" y="1682914"/>
          <a:ext cx="5805714" cy="4617359"/>
        </p:xfrm>
        <a:graphic>
          <a:graphicData uri="http://schemas.openxmlformats.org/drawingml/2006/table">
            <a:tbl>
              <a:tblPr>
                <a:tableStyleId>{5C22544A-7EE6-4342-B048-85BDC9FD1C3A}</a:tableStyleId>
              </a:tblPr>
              <a:tblGrid>
                <a:gridCol w="874486">
                  <a:extLst>
                    <a:ext uri="{9D8B030D-6E8A-4147-A177-3AD203B41FA5}">
                      <a16:colId xmlns:a16="http://schemas.microsoft.com/office/drawing/2014/main" val="1000258884"/>
                    </a:ext>
                  </a:extLst>
                </a:gridCol>
                <a:gridCol w="1556136">
                  <a:extLst>
                    <a:ext uri="{9D8B030D-6E8A-4147-A177-3AD203B41FA5}">
                      <a16:colId xmlns:a16="http://schemas.microsoft.com/office/drawing/2014/main" val="1988979933"/>
                    </a:ext>
                  </a:extLst>
                </a:gridCol>
                <a:gridCol w="577464">
                  <a:extLst>
                    <a:ext uri="{9D8B030D-6E8A-4147-A177-3AD203B41FA5}">
                      <a16:colId xmlns:a16="http://schemas.microsoft.com/office/drawing/2014/main" val="1046776463"/>
                    </a:ext>
                  </a:extLst>
                </a:gridCol>
                <a:gridCol w="1329335">
                  <a:extLst>
                    <a:ext uri="{9D8B030D-6E8A-4147-A177-3AD203B41FA5}">
                      <a16:colId xmlns:a16="http://schemas.microsoft.com/office/drawing/2014/main" val="304680900"/>
                    </a:ext>
                  </a:extLst>
                </a:gridCol>
                <a:gridCol w="543008">
                  <a:extLst>
                    <a:ext uri="{9D8B030D-6E8A-4147-A177-3AD203B41FA5}">
                      <a16:colId xmlns:a16="http://schemas.microsoft.com/office/drawing/2014/main" val="1542833300"/>
                    </a:ext>
                  </a:extLst>
                </a:gridCol>
                <a:gridCol w="925285">
                  <a:extLst>
                    <a:ext uri="{9D8B030D-6E8A-4147-A177-3AD203B41FA5}">
                      <a16:colId xmlns:a16="http://schemas.microsoft.com/office/drawing/2014/main" val="1990028050"/>
                    </a:ext>
                  </a:extLst>
                </a:gridCol>
              </a:tblGrid>
              <a:tr h="1030319">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dirty="0">
                          <a:effectLst/>
                        </a:rPr>
                        <a:t>利用済み商品券到着日（締日）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dirty="0">
                          <a:effectLst/>
                        </a:rPr>
                        <a:t>⇒</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zh-TW" altLang="en-US" sz="1600" u="none" strike="noStrike" dirty="0">
                          <a:effectLst/>
                        </a:rPr>
                        <a:t>確認作業</a:t>
                      </a:r>
                      <a:endParaRPr lang="en-US" altLang="zh-TW" sz="1600" u="none" strike="noStrike" dirty="0">
                        <a:effectLst/>
                      </a:endParaRPr>
                    </a:p>
                    <a:p>
                      <a:pPr algn="l" fontAlgn="ctr">
                        <a:buNone/>
                      </a:pPr>
                      <a:r>
                        <a:rPr lang="zh-TW" altLang="en-US" sz="1600" u="none" strike="noStrike" dirty="0">
                          <a:effectLst/>
                        </a:rPr>
                        <a:t>完了日</a:t>
                      </a:r>
                      <a:endParaRPr lang="zh-TW"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dirty="0">
                          <a:effectLst/>
                        </a:rPr>
                        <a:t>⇒</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a:effectLst/>
                        </a:rPr>
                        <a:t>振込日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934285039"/>
                  </a:ext>
                </a:extLst>
              </a:tr>
              <a:tr h="448380">
                <a:tc>
                  <a:txBody>
                    <a:bodyPr/>
                    <a:lstStyle/>
                    <a:p>
                      <a:pPr algn="l" fontAlgn="ctr">
                        <a:buNone/>
                      </a:pPr>
                      <a:r>
                        <a:rPr lang="en-US" altLang="ja-JP" sz="1600" u="none" strike="noStrike" dirty="0">
                          <a:effectLst/>
                        </a:rPr>
                        <a:t>※1</a:t>
                      </a:r>
                      <a:r>
                        <a:rPr lang="ja-JP" altLang="en-US" sz="1600" u="none" strike="noStrike" dirty="0">
                          <a:effectLst/>
                        </a:rPr>
                        <a:t>回目</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4</a:t>
                      </a:r>
                      <a:r>
                        <a:rPr lang="ja-JP" altLang="en-US" sz="1600" u="none" strike="noStrike">
                          <a:effectLst/>
                        </a:rPr>
                        <a:t>月</a:t>
                      </a:r>
                      <a:r>
                        <a:rPr lang="en-US" altLang="ja-JP" sz="1600" u="none" strike="noStrike">
                          <a:effectLst/>
                        </a:rPr>
                        <a:t>30</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5</a:t>
                      </a:r>
                      <a:r>
                        <a:rPr lang="ja-JP" altLang="en-US" sz="1600" u="none" strike="noStrike" dirty="0">
                          <a:effectLst/>
                        </a:rPr>
                        <a:t>月</a:t>
                      </a:r>
                      <a:r>
                        <a:rPr lang="en-US" altLang="ja-JP" sz="1600" u="none" strike="noStrike" dirty="0">
                          <a:effectLst/>
                        </a:rPr>
                        <a:t>19</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5</a:t>
                      </a:r>
                      <a:r>
                        <a:rPr lang="ja-JP" altLang="en-US" sz="1600" u="none" strike="noStrike">
                          <a:effectLst/>
                        </a:rPr>
                        <a:t>月</a:t>
                      </a:r>
                      <a:r>
                        <a:rPr lang="en-US" altLang="ja-JP" sz="1600" u="none" strike="noStrike">
                          <a:effectLst/>
                        </a:rPr>
                        <a:t>26</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698536495"/>
                  </a:ext>
                </a:extLst>
              </a:tr>
              <a:tr h="448380">
                <a:tc>
                  <a:txBody>
                    <a:bodyPr/>
                    <a:lstStyle/>
                    <a:p>
                      <a:pPr algn="l" fontAlgn="ctr">
                        <a:buNone/>
                      </a:pPr>
                      <a:r>
                        <a:rPr lang="en-US" altLang="ja-JP" sz="1600" u="none" strike="noStrike">
                          <a:effectLst/>
                        </a:rPr>
                        <a:t>2</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5</a:t>
                      </a:r>
                      <a:r>
                        <a:rPr lang="ja-JP" altLang="en-US" sz="1600" u="none" strike="noStrike">
                          <a:effectLst/>
                        </a:rPr>
                        <a:t>月</a:t>
                      </a:r>
                      <a:r>
                        <a:rPr lang="en-US" altLang="ja-JP" sz="1600" u="none" strike="noStrike">
                          <a:effectLst/>
                        </a:rPr>
                        <a:t>15</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5</a:t>
                      </a:r>
                      <a:r>
                        <a:rPr lang="ja-JP" altLang="en-US" sz="1600" u="none" strike="noStrike">
                          <a:effectLst/>
                        </a:rPr>
                        <a:t>月</a:t>
                      </a:r>
                      <a:r>
                        <a:rPr lang="en-US" altLang="ja-JP" sz="1600" u="none" strike="noStrike">
                          <a:effectLst/>
                        </a:rPr>
                        <a:t>29</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6</a:t>
                      </a:r>
                      <a:r>
                        <a:rPr lang="ja-JP" altLang="en-US" sz="1600" u="none" strike="noStrike">
                          <a:effectLst/>
                        </a:rPr>
                        <a:t>月</a:t>
                      </a:r>
                      <a:r>
                        <a:rPr lang="en-US" altLang="ja-JP" sz="1600" u="none" strike="noStrike">
                          <a:effectLst/>
                        </a:rPr>
                        <a:t>5</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296146120"/>
                  </a:ext>
                </a:extLst>
              </a:tr>
              <a:tr h="448380">
                <a:tc>
                  <a:txBody>
                    <a:bodyPr/>
                    <a:lstStyle/>
                    <a:p>
                      <a:pPr algn="l" fontAlgn="ctr">
                        <a:buNone/>
                      </a:pPr>
                      <a:r>
                        <a:rPr lang="en-US" altLang="ja-JP" sz="1600" u="none" strike="noStrike">
                          <a:effectLst/>
                        </a:rPr>
                        <a:t>3</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5</a:t>
                      </a:r>
                      <a:r>
                        <a:rPr lang="ja-JP" altLang="en-US" sz="1600" u="none" strike="noStrike">
                          <a:effectLst/>
                        </a:rPr>
                        <a:t>月</a:t>
                      </a:r>
                      <a:r>
                        <a:rPr lang="en-US" altLang="ja-JP" sz="1600" u="none" strike="noStrike">
                          <a:effectLst/>
                        </a:rPr>
                        <a:t>29</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6</a:t>
                      </a:r>
                      <a:r>
                        <a:rPr lang="ja-JP" altLang="en-US" sz="1600" u="none" strike="noStrike">
                          <a:effectLst/>
                        </a:rPr>
                        <a:t>月</a:t>
                      </a:r>
                      <a:r>
                        <a:rPr lang="en-US" altLang="ja-JP" sz="1600" u="none" strike="noStrike">
                          <a:effectLst/>
                        </a:rPr>
                        <a:t>12</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6</a:t>
                      </a:r>
                      <a:r>
                        <a:rPr lang="ja-JP" altLang="en-US" sz="1600" u="none" strike="noStrike" dirty="0">
                          <a:effectLst/>
                        </a:rPr>
                        <a:t>月</a:t>
                      </a:r>
                      <a:r>
                        <a:rPr lang="en-US" altLang="ja-JP" sz="1600" u="none" strike="noStrike" dirty="0">
                          <a:effectLst/>
                        </a:rPr>
                        <a:t>19</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743865246"/>
                  </a:ext>
                </a:extLst>
              </a:tr>
              <a:tr h="448380">
                <a:tc>
                  <a:txBody>
                    <a:bodyPr/>
                    <a:lstStyle/>
                    <a:p>
                      <a:pPr algn="l" fontAlgn="ctr">
                        <a:buNone/>
                      </a:pPr>
                      <a:r>
                        <a:rPr lang="en-US" altLang="ja-JP" sz="1600" u="none" strike="noStrike">
                          <a:effectLst/>
                        </a:rPr>
                        <a:t>4</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6</a:t>
                      </a:r>
                      <a:r>
                        <a:rPr lang="ja-JP" altLang="en-US" sz="1600" u="none" strike="noStrike">
                          <a:effectLst/>
                        </a:rPr>
                        <a:t>月</a:t>
                      </a:r>
                      <a:r>
                        <a:rPr lang="en-US" altLang="ja-JP" sz="1600" u="none" strike="noStrike">
                          <a:effectLst/>
                        </a:rPr>
                        <a:t>12</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6</a:t>
                      </a:r>
                      <a:r>
                        <a:rPr lang="ja-JP" altLang="en-US" sz="1600" u="none" strike="noStrike">
                          <a:effectLst/>
                        </a:rPr>
                        <a:t>月</a:t>
                      </a:r>
                      <a:r>
                        <a:rPr lang="en-US" altLang="ja-JP" sz="1600" u="none" strike="noStrike">
                          <a:effectLst/>
                        </a:rPr>
                        <a:t>26</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7</a:t>
                      </a:r>
                      <a:r>
                        <a:rPr lang="ja-JP" altLang="en-US" sz="1600" u="none" strike="noStrike" dirty="0">
                          <a:effectLst/>
                        </a:rPr>
                        <a:t>月</a:t>
                      </a:r>
                      <a:r>
                        <a:rPr lang="en-US" altLang="ja-JP" sz="1600" u="none" strike="noStrike" dirty="0">
                          <a:effectLst/>
                        </a:rPr>
                        <a:t>3</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561757492"/>
                  </a:ext>
                </a:extLst>
              </a:tr>
              <a:tr h="448380">
                <a:tc>
                  <a:txBody>
                    <a:bodyPr/>
                    <a:lstStyle/>
                    <a:p>
                      <a:pPr algn="l" fontAlgn="ctr">
                        <a:buNone/>
                      </a:pPr>
                      <a:r>
                        <a:rPr lang="en-US" altLang="ja-JP" sz="1600" u="none" strike="noStrike">
                          <a:effectLst/>
                        </a:rPr>
                        <a:t>5</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6</a:t>
                      </a:r>
                      <a:r>
                        <a:rPr lang="ja-JP" altLang="en-US" sz="1600" u="none" strike="noStrike">
                          <a:effectLst/>
                        </a:rPr>
                        <a:t>月</a:t>
                      </a:r>
                      <a:r>
                        <a:rPr lang="en-US" altLang="ja-JP" sz="1600" u="none" strike="noStrike">
                          <a:effectLst/>
                        </a:rPr>
                        <a:t>19</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7</a:t>
                      </a:r>
                      <a:r>
                        <a:rPr lang="ja-JP" altLang="en-US" sz="1600" u="none" strike="noStrike">
                          <a:effectLst/>
                        </a:rPr>
                        <a:t>月</a:t>
                      </a:r>
                      <a:r>
                        <a:rPr lang="en-US" altLang="ja-JP" sz="1600" u="none" strike="noStrike">
                          <a:effectLst/>
                        </a:rPr>
                        <a:t>3</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7</a:t>
                      </a:r>
                      <a:r>
                        <a:rPr lang="ja-JP" altLang="en-US" sz="1600" u="none" strike="noStrike" dirty="0">
                          <a:effectLst/>
                        </a:rPr>
                        <a:t>月</a:t>
                      </a:r>
                      <a:r>
                        <a:rPr lang="en-US" altLang="ja-JP" sz="1600" u="none" strike="noStrike" dirty="0">
                          <a:effectLst/>
                        </a:rPr>
                        <a:t>10</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683214090"/>
                  </a:ext>
                </a:extLst>
              </a:tr>
              <a:tr h="448380">
                <a:tc>
                  <a:txBody>
                    <a:bodyPr/>
                    <a:lstStyle/>
                    <a:p>
                      <a:pPr algn="l" fontAlgn="ctr">
                        <a:buNone/>
                      </a:pPr>
                      <a:r>
                        <a:rPr lang="en-US" altLang="ja-JP" sz="1600" u="none" strike="noStrike">
                          <a:effectLst/>
                        </a:rPr>
                        <a:t>6</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6</a:t>
                      </a:r>
                      <a:r>
                        <a:rPr lang="ja-JP" altLang="en-US" sz="1600" u="none" strike="noStrike">
                          <a:effectLst/>
                        </a:rPr>
                        <a:t>月</a:t>
                      </a:r>
                      <a:r>
                        <a:rPr lang="en-US" altLang="ja-JP" sz="1600" u="none" strike="noStrike">
                          <a:effectLst/>
                        </a:rPr>
                        <a:t>26</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7</a:t>
                      </a:r>
                      <a:r>
                        <a:rPr lang="ja-JP" altLang="en-US" sz="1600" u="none" strike="noStrike">
                          <a:effectLst/>
                        </a:rPr>
                        <a:t>月</a:t>
                      </a:r>
                      <a:r>
                        <a:rPr lang="en-US" altLang="ja-JP" sz="1600" u="none" strike="noStrike">
                          <a:effectLst/>
                        </a:rPr>
                        <a:t>10</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7</a:t>
                      </a:r>
                      <a:r>
                        <a:rPr lang="ja-JP" altLang="en-US" sz="1600" u="none" strike="noStrike" dirty="0">
                          <a:effectLst/>
                        </a:rPr>
                        <a:t>月</a:t>
                      </a:r>
                      <a:r>
                        <a:rPr lang="en-US" altLang="ja-JP" sz="1600" u="none" strike="noStrike" dirty="0">
                          <a:effectLst/>
                        </a:rPr>
                        <a:t>17</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331796044"/>
                  </a:ext>
                </a:extLst>
              </a:tr>
              <a:tr h="448380">
                <a:tc>
                  <a:txBody>
                    <a:bodyPr/>
                    <a:lstStyle/>
                    <a:p>
                      <a:pPr algn="l" fontAlgn="ctr">
                        <a:buNone/>
                      </a:pPr>
                      <a:r>
                        <a:rPr lang="en-US" altLang="ja-JP" sz="1600" u="none" strike="noStrike">
                          <a:effectLst/>
                        </a:rPr>
                        <a:t>7</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7</a:t>
                      </a:r>
                      <a:r>
                        <a:rPr lang="ja-JP" altLang="en-US" sz="1600" u="none" strike="noStrike">
                          <a:effectLst/>
                        </a:rPr>
                        <a:t>月</a:t>
                      </a:r>
                      <a:r>
                        <a:rPr lang="en-US" altLang="ja-JP" sz="1600" u="none" strike="noStrike">
                          <a:effectLst/>
                        </a:rPr>
                        <a:t>10</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7</a:t>
                      </a:r>
                      <a:r>
                        <a:rPr lang="ja-JP" altLang="en-US" sz="1600" u="none" strike="noStrike">
                          <a:effectLst/>
                        </a:rPr>
                        <a:t>月</a:t>
                      </a:r>
                      <a:r>
                        <a:rPr lang="en-US" altLang="ja-JP" sz="1600" u="none" strike="noStrike">
                          <a:effectLst/>
                        </a:rPr>
                        <a:t>27</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8</a:t>
                      </a:r>
                      <a:r>
                        <a:rPr lang="ja-JP" altLang="en-US" sz="1600" u="none" strike="noStrike" dirty="0">
                          <a:effectLst/>
                        </a:rPr>
                        <a:t>月</a:t>
                      </a:r>
                      <a:r>
                        <a:rPr lang="en-US" altLang="ja-JP" sz="1600" u="none" strike="noStrike" dirty="0">
                          <a:effectLst/>
                        </a:rPr>
                        <a:t>3</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811996510"/>
                  </a:ext>
                </a:extLst>
              </a:tr>
              <a:tr h="448380">
                <a:tc>
                  <a:txBody>
                    <a:bodyPr/>
                    <a:lstStyle/>
                    <a:p>
                      <a:pPr algn="l" fontAlgn="ctr">
                        <a:buNone/>
                      </a:pPr>
                      <a:r>
                        <a:rPr lang="en-US" altLang="ja-JP" sz="1600" u="none" strike="noStrike">
                          <a:effectLst/>
                        </a:rPr>
                        <a:t>8</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7</a:t>
                      </a:r>
                      <a:r>
                        <a:rPr lang="ja-JP" altLang="en-US" sz="1600" u="none" strike="noStrike">
                          <a:effectLst/>
                        </a:rPr>
                        <a:t>月</a:t>
                      </a:r>
                      <a:r>
                        <a:rPr lang="en-US" altLang="ja-JP" sz="1600" u="none" strike="noStrike">
                          <a:effectLst/>
                        </a:rPr>
                        <a:t>17</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8</a:t>
                      </a:r>
                      <a:r>
                        <a:rPr lang="ja-JP" altLang="en-US" sz="1600" u="none" strike="noStrike">
                          <a:effectLst/>
                        </a:rPr>
                        <a:t>月</a:t>
                      </a:r>
                      <a:r>
                        <a:rPr lang="en-US" altLang="ja-JP" sz="1600" u="none" strike="noStrike">
                          <a:effectLst/>
                        </a:rPr>
                        <a:t>3</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8</a:t>
                      </a:r>
                      <a:r>
                        <a:rPr lang="ja-JP" altLang="en-US" sz="1600" u="none" strike="noStrike" dirty="0">
                          <a:effectLst/>
                        </a:rPr>
                        <a:t>月</a:t>
                      </a:r>
                      <a:r>
                        <a:rPr lang="en-US" altLang="ja-JP" sz="1600" u="none" strike="noStrike" dirty="0">
                          <a:effectLst/>
                        </a:rPr>
                        <a:t>10</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986494093"/>
                  </a:ext>
                </a:extLst>
              </a:tr>
            </a:tbl>
          </a:graphicData>
        </a:graphic>
      </p:graphicFrame>
      <p:graphicFrame>
        <p:nvGraphicFramePr>
          <p:cNvPr id="6" name="表 5">
            <a:extLst>
              <a:ext uri="{FF2B5EF4-FFF2-40B4-BE49-F238E27FC236}">
                <a16:creationId xmlns:a16="http://schemas.microsoft.com/office/drawing/2014/main" id="{624EE063-B57C-4577-6DEA-1D3E038794BB}"/>
              </a:ext>
            </a:extLst>
          </p:cNvPr>
          <p:cNvGraphicFramePr>
            <a:graphicFrameLocks noGrp="1"/>
          </p:cNvGraphicFramePr>
          <p:nvPr>
            <p:extLst>
              <p:ext uri="{D42A27DB-BD31-4B8C-83A1-F6EECF244321}">
                <p14:modId xmlns:p14="http://schemas.microsoft.com/office/powerpoint/2010/main" val="2436198456"/>
              </p:ext>
            </p:extLst>
          </p:nvPr>
        </p:nvGraphicFramePr>
        <p:xfrm>
          <a:off x="6259289" y="1644604"/>
          <a:ext cx="5675083" cy="4724405"/>
        </p:xfrm>
        <a:graphic>
          <a:graphicData uri="http://schemas.openxmlformats.org/drawingml/2006/table">
            <a:tbl>
              <a:tblPr>
                <a:tableStyleId>{5C22544A-7EE6-4342-B048-85BDC9FD1C3A}</a:tableStyleId>
              </a:tblPr>
              <a:tblGrid>
                <a:gridCol w="892626">
                  <a:extLst>
                    <a:ext uri="{9D8B030D-6E8A-4147-A177-3AD203B41FA5}">
                      <a16:colId xmlns:a16="http://schemas.microsoft.com/office/drawing/2014/main" val="1384573158"/>
                    </a:ext>
                  </a:extLst>
                </a:gridCol>
                <a:gridCol w="1483306">
                  <a:extLst>
                    <a:ext uri="{9D8B030D-6E8A-4147-A177-3AD203B41FA5}">
                      <a16:colId xmlns:a16="http://schemas.microsoft.com/office/drawing/2014/main" val="191377752"/>
                    </a:ext>
                  </a:extLst>
                </a:gridCol>
                <a:gridCol w="541437">
                  <a:extLst>
                    <a:ext uri="{9D8B030D-6E8A-4147-A177-3AD203B41FA5}">
                      <a16:colId xmlns:a16="http://schemas.microsoft.com/office/drawing/2014/main" val="540230452"/>
                    </a:ext>
                  </a:extLst>
                </a:gridCol>
                <a:gridCol w="1332155">
                  <a:extLst>
                    <a:ext uri="{9D8B030D-6E8A-4147-A177-3AD203B41FA5}">
                      <a16:colId xmlns:a16="http://schemas.microsoft.com/office/drawing/2014/main" val="4290822743"/>
                    </a:ext>
                  </a:extLst>
                </a:gridCol>
                <a:gridCol w="518417">
                  <a:extLst>
                    <a:ext uri="{9D8B030D-6E8A-4147-A177-3AD203B41FA5}">
                      <a16:colId xmlns:a16="http://schemas.microsoft.com/office/drawing/2014/main" val="3433855920"/>
                    </a:ext>
                  </a:extLst>
                </a:gridCol>
                <a:gridCol w="907142">
                  <a:extLst>
                    <a:ext uri="{9D8B030D-6E8A-4147-A177-3AD203B41FA5}">
                      <a16:colId xmlns:a16="http://schemas.microsoft.com/office/drawing/2014/main" val="2152336299"/>
                    </a:ext>
                  </a:extLst>
                </a:gridCol>
              </a:tblGrid>
              <a:tr h="1054205">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dirty="0">
                          <a:effectLst/>
                        </a:rPr>
                        <a:t>利用済み商品券到着日（締日）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dirty="0">
                          <a:effectLst/>
                        </a:rPr>
                        <a:t>⇒</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zh-TW" altLang="en-US" sz="1600" u="none" strike="noStrike" dirty="0">
                          <a:effectLst/>
                        </a:rPr>
                        <a:t>確認作業</a:t>
                      </a:r>
                      <a:endParaRPr lang="en-US" altLang="zh-TW" sz="1600" u="none" strike="noStrike" dirty="0">
                        <a:effectLst/>
                      </a:endParaRPr>
                    </a:p>
                    <a:p>
                      <a:pPr algn="l" fontAlgn="ctr">
                        <a:buNone/>
                      </a:pPr>
                      <a:r>
                        <a:rPr lang="zh-TW" altLang="en-US" sz="1600" u="none" strike="noStrike" dirty="0">
                          <a:effectLst/>
                        </a:rPr>
                        <a:t>完了日</a:t>
                      </a:r>
                      <a:endParaRPr lang="zh-TW"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a:effectLst/>
                        </a:rPr>
                        <a:t>⇒</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600" u="none" strike="noStrike">
                          <a:effectLst/>
                        </a:rPr>
                        <a:t>振込日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422248151"/>
                  </a:ext>
                </a:extLst>
              </a:tr>
              <a:tr h="458775">
                <a:tc>
                  <a:txBody>
                    <a:bodyPr/>
                    <a:lstStyle/>
                    <a:p>
                      <a:pPr algn="l" fontAlgn="ctr">
                        <a:buNone/>
                      </a:pPr>
                      <a:r>
                        <a:rPr lang="en-US" altLang="ja-JP" sz="1600" u="none" strike="noStrike" dirty="0">
                          <a:effectLst/>
                        </a:rPr>
                        <a:t>※9</a:t>
                      </a:r>
                      <a:r>
                        <a:rPr lang="ja-JP" altLang="en-US" sz="1600" u="none" strike="noStrike" dirty="0">
                          <a:effectLst/>
                        </a:rPr>
                        <a:t>回目</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7</a:t>
                      </a:r>
                      <a:r>
                        <a:rPr lang="ja-JP" altLang="en-US" sz="1600" u="none" strike="noStrike" dirty="0">
                          <a:effectLst/>
                        </a:rPr>
                        <a:t>月</a:t>
                      </a:r>
                      <a:r>
                        <a:rPr lang="en-US" altLang="ja-JP" sz="1600" u="none" strike="noStrike" dirty="0">
                          <a:effectLst/>
                        </a:rPr>
                        <a:t>24</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8</a:t>
                      </a:r>
                      <a:r>
                        <a:rPr lang="ja-JP" altLang="en-US" sz="1600" u="none" strike="noStrike">
                          <a:effectLst/>
                        </a:rPr>
                        <a:t>月</a:t>
                      </a:r>
                      <a:r>
                        <a:rPr lang="en-US" altLang="ja-JP" sz="1600" u="none" strike="noStrike">
                          <a:effectLst/>
                        </a:rPr>
                        <a:t>7</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8</a:t>
                      </a:r>
                      <a:r>
                        <a:rPr lang="ja-JP" altLang="en-US" sz="1600" u="none" strike="noStrike">
                          <a:effectLst/>
                        </a:rPr>
                        <a:t>月</a:t>
                      </a:r>
                      <a:r>
                        <a:rPr lang="en-US" altLang="ja-JP" sz="1600" u="none" strike="noStrike">
                          <a:effectLst/>
                        </a:rPr>
                        <a:t>17</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951672339"/>
                  </a:ext>
                </a:extLst>
              </a:tr>
              <a:tr h="458775">
                <a:tc>
                  <a:txBody>
                    <a:bodyPr/>
                    <a:lstStyle/>
                    <a:p>
                      <a:pPr algn="l" fontAlgn="ctr">
                        <a:buNone/>
                      </a:pPr>
                      <a:r>
                        <a:rPr lang="en-US" altLang="ja-JP" sz="1600" u="none" strike="noStrike">
                          <a:effectLst/>
                        </a:rPr>
                        <a:t>10</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8</a:t>
                      </a:r>
                      <a:r>
                        <a:rPr lang="ja-JP" altLang="en-US" sz="1600" u="none" strike="noStrike">
                          <a:effectLst/>
                        </a:rPr>
                        <a:t>月</a:t>
                      </a:r>
                      <a:r>
                        <a:rPr lang="en-US" altLang="ja-JP" sz="1600" u="none" strike="noStrike">
                          <a:effectLst/>
                        </a:rPr>
                        <a:t>14</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8</a:t>
                      </a:r>
                      <a:r>
                        <a:rPr lang="ja-JP" altLang="en-US" sz="1600" u="none" strike="noStrike" dirty="0">
                          <a:effectLst/>
                        </a:rPr>
                        <a:t>月</a:t>
                      </a:r>
                      <a:r>
                        <a:rPr lang="en-US" altLang="ja-JP" sz="1600" u="none" strike="noStrike" dirty="0">
                          <a:effectLst/>
                        </a:rPr>
                        <a:t>28</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9</a:t>
                      </a:r>
                      <a:r>
                        <a:rPr lang="ja-JP" altLang="en-US" sz="1600" u="none" strike="noStrike">
                          <a:effectLst/>
                        </a:rPr>
                        <a:t>月</a:t>
                      </a:r>
                      <a:r>
                        <a:rPr lang="en-US" altLang="ja-JP" sz="1600" u="none" strike="noStrike">
                          <a:effectLst/>
                        </a:rPr>
                        <a:t>4</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593342270"/>
                  </a:ext>
                </a:extLst>
              </a:tr>
              <a:tr h="458775">
                <a:tc>
                  <a:txBody>
                    <a:bodyPr/>
                    <a:lstStyle/>
                    <a:p>
                      <a:pPr algn="l" fontAlgn="ctr">
                        <a:buNone/>
                      </a:pPr>
                      <a:r>
                        <a:rPr lang="en-US" altLang="ja-JP" sz="1600" u="none" strike="noStrike">
                          <a:effectLst/>
                        </a:rPr>
                        <a:t>11</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8</a:t>
                      </a:r>
                      <a:r>
                        <a:rPr lang="ja-JP" altLang="en-US" sz="1600" u="none" strike="noStrike" dirty="0">
                          <a:effectLst/>
                        </a:rPr>
                        <a:t>月</a:t>
                      </a:r>
                      <a:r>
                        <a:rPr lang="en-US" altLang="ja-JP" sz="1600" u="none" strike="noStrike" dirty="0">
                          <a:effectLst/>
                        </a:rPr>
                        <a:t>28</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9</a:t>
                      </a:r>
                      <a:r>
                        <a:rPr lang="ja-JP" altLang="en-US" sz="1600" u="none" strike="noStrike" dirty="0">
                          <a:effectLst/>
                        </a:rPr>
                        <a:t>月</a:t>
                      </a:r>
                      <a:r>
                        <a:rPr lang="en-US" altLang="ja-JP" sz="1600" u="none" strike="noStrike" dirty="0">
                          <a:effectLst/>
                        </a:rPr>
                        <a:t>11</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9</a:t>
                      </a:r>
                      <a:r>
                        <a:rPr lang="ja-JP" altLang="en-US" sz="1600" u="none" strike="noStrike">
                          <a:effectLst/>
                        </a:rPr>
                        <a:t>月</a:t>
                      </a:r>
                      <a:r>
                        <a:rPr lang="en-US" altLang="ja-JP" sz="1600" u="none" strike="noStrike">
                          <a:effectLst/>
                        </a:rPr>
                        <a:t>18</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76711236"/>
                  </a:ext>
                </a:extLst>
              </a:tr>
              <a:tr h="458775">
                <a:tc>
                  <a:txBody>
                    <a:bodyPr/>
                    <a:lstStyle/>
                    <a:p>
                      <a:pPr algn="l" fontAlgn="ctr">
                        <a:buNone/>
                      </a:pPr>
                      <a:r>
                        <a:rPr lang="en-US" altLang="ja-JP" sz="1600" u="none" strike="noStrike">
                          <a:effectLst/>
                        </a:rPr>
                        <a:t>12</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9</a:t>
                      </a:r>
                      <a:r>
                        <a:rPr lang="ja-JP" altLang="en-US" sz="1600" u="none" strike="noStrike">
                          <a:effectLst/>
                        </a:rPr>
                        <a:t>月</a:t>
                      </a:r>
                      <a:r>
                        <a:rPr lang="en-US" altLang="ja-JP" sz="1600" u="none" strike="noStrike">
                          <a:effectLst/>
                        </a:rPr>
                        <a:t>11</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9</a:t>
                      </a:r>
                      <a:r>
                        <a:rPr lang="ja-JP" altLang="en-US" sz="1600" u="none" strike="noStrike">
                          <a:effectLst/>
                        </a:rPr>
                        <a:t>月</a:t>
                      </a:r>
                      <a:r>
                        <a:rPr lang="en-US" altLang="ja-JP" sz="1600" u="none" strike="noStrike">
                          <a:effectLst/>
                        </a:rPr>
                        <a:t>30</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10</a:t>
                      </a:r>
                      <a:r>
                        <a:rPr lang="ja-JP" altLang="en-US" sz="1600" u="none" strike="noStrike">
                          <a:effectLst/>
                        </a:rPr>
                        <a:t>月</a:t>
                      </a:r>
                      <a:r>
                        <a:rPr lang="en-US" altLang="ja-JP" sz="1600" u="none" strike="noStrike">
                          <a:effectLst/>
                        </a:rPr>
                        <a:t>7</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077081166"/>
                  </a:ext>
                </a:extLst>
              </a:tr>
              <a:tr h="458775">
                <a:tc>
                  <a:txBody>
                    <a:bodyPr/>
                    <a:lstStyle/>
                    <a:p>
                      <a:pPr algn="l" fontAlgn="ctr">
                        <a:buNone/>
                      </a:pPr>
                      <a:r>
                        <a:rPr lang="en-US" altLang="ja-JP" sz="1600" u="none" strike="noStrike" dirty="0">
                          <a:effectLst/>
                        </a:rPr>
                        <a:t>※13</a:t>
                      </a:r>
                      <a:r>
                        <a:rPr lang="ja-JP" altLang="en-US" sz="1600" u="none" strike="noStrike" dirty="0">
                          <a:effectLst/>
                        </a:rPr>
                        <a:t>回目</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9</a:t>
                      </a:r>
                      <a:r>
                        <a:rPr lang="ja-JP" altLang="en-US" sz="1600" u="none" strike="noStrike">
                          <a:effectLst/>
                        </a:rPr>
                        <a:t>月</a:t>
                      </a:r>
                      <a:r>
                        <a:rPr lang="en-US" altLang="ja-JP" sz="1600" u="none" strike="noStrike">
                          <a:effectLst/>
                        </a:rPr>
                        <a:t>25</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10</a:t>
                      </a:r>
                      <a:r>
                        <a:rPr lang="ja-JP" altLang="en-US" sz="1600" u="none" strike="noStrike">
                          <a:effectLst/>
                        </a:rPr>
                        <a:t>月</a:t>
                      </a:r>
                      <a:r>
                        <a:rPr lang="en-US" altLang="ja-JP" sz="1600" u="none" strike="noStrike">
                          <a:effectLst/>
                        </a:rPr>
                        <a:t>9</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10</a:t>
                      </a:r>
                      <a:r>
                        <a:rPr lang="ja-JP" altLang="en-US" sz="1600" u="none" strike="noStrike">
                          <a:effectLst/>
                        </a:rPr>
                        <a:t>月</a:t>
                      </a:r>
                      <a:r>
                        <a:rPr lang="en-US" altLang="ja-JP" sz="1600" u="none" strike="noStrike">
                          <a:effectLst/>
                        </a:rPr>
                        <a:t>19</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7607424"/>
                  </a:ext>
                </a:extLst>
              </a:tr>
              <a:tr h="458775">
                <a:tc>
                  <a:txBody>
                    <a:bodyPr/>
                    <a:lstStyle/>
                    <a:p>
                      <a:pPr algn="l" fontAlgn="ctr">
                        <a:buNone/>
                      </a:pPr>
                      <a:r>
                        <a:rPr lang="en-US" altLang="ja-JP" sz="1600" u="none" strike="noStrike">
                          <a:effectLst/>
                        </a:rPr>
                        <a:t>14</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10</a:t>
                      </a:r>
                      <a:r>
                        <a:rPr lang="ja-JP" altLang="en-US" sz="1600" u="none" strike="noStrike">
                          <a:effectLst/>
                        </a:rPr>
                        <a:t>月</a:t>
                      </a:r>
                      <a:r>
                        <a:rPr lang="en-US" altLang="ja-JP" sz="1600" u="none" strike="noStrike">
                          <a:effectLst/>
                        </a:rPr>
                        <a:t>9</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10</a:t>
                      </a:r>
                      <a:r>
                        <a:rPr lang="ja-JP" altLang="en-US" sz="1600" u="none" strike="noStrike">
                          <a:effectLst/>
                        </a:rPr>
                        <a:t>月</a:t>
                      </a:r>
                      <a:r>
                        <a:rPr lang="en-US" altLang="ja-JP" sz="1600" u="none" strike="noStrike">
                          <a:effectLst/>
                        </a:rPr>
                        <a:t>26</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11</a:t>
                      </a:r>
                      <a:r>
                        <a:rPr lang="ja-JP" altLang="en-US" sz="1600" u="none" strike="noStrike">
                          <a:effectLst/>
                        </a:rPr>
                        <a:t>月</a:t>
                      </a:r>
                      <a:r>
                        <a:rPr lang="en-US" altLang="ja-JP" sz="1600" u="none" strike="noStrike">
                          <a:effectLst/>
                        </a:rPr>
                        <a:t>2</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581533596"/>
                  </a:ext>
                </a:extLst>
              </a:tr>
              <a:tr h="458775">
                <a:tc>
                  <a:txBody>
                    <a:bodyPr/>
                    <a:lstStyle/>
                    <a:p>
                      <a:pPr algn="l" fontAlgn="ctr">
                        <a:buNone/>
                      </a:pPr>
                      <a:r>
                        <a:rPr lang="en-US" altLang="ja-JP" sz="1600" u="none" strike="noStrike">
                          <a:effectLst/>
                        </a:rPr>
                        <a:t>15</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10</a:t>
                      </a:r>
                      <a:r>
                        <a:rPr lang="ja-JP" altLang="en-US" sz="1600" u="none" strike="noStrike">
                          <a:effectLst/>
                        </a:rPr>
                        <a:t>月</a:t>
                      </a:r>
                      <a:r>
                        <a:rPr lang="en-US" altLang="ja-JP" sz="1600" u="none" strike="noStrike">
                          <a:effectLst/>
                        </a:rPr>
                        <a:t>23</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11</a:t>
                      </a:r>
                      <a:r>
                        <a:rPr lang="ja-JP" altLang="en-US" sz="1600" u="none" strike="noStrike">
                          <a:effectLst/>
                        </a:rPr>
                        <a:t>月</a:t>
                      </a:r>
                      <a:r>
                        <a:rPr lang="en-US" altLang="ja-JP" sz="1600" u="none" strike="noStrike">
                          <a:effectLst/>
                        </a:rPr>
                        <a:t>9</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11</a:t>
                      </a:r>
                      <a:r>
                        <a:rPr lang="ja-JP" altLang="en-US" sz="1600" u="none" strike="noStrike" dirty="0">
                          <a:effectLst/>
                        </a:rPr>
                        <a:t>月</a:t>
                      </a:r>
                      <a:r>
                        <a:rPr lang="en-US" altLang="ja-JP" sz="1600" u="none" strike="noStrike" dirty="0">
                          <a:effectLst/>
                        </a:rPr>
                        <a:t>16</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736914344"/>
                  </a:ext>
                </a:extLst>
              </a:tr>
              <a:tr h="458775">
                <a:tc>
                  <a:txBody>
                    <a:bodyPr/>
                    <a:lstStyle/>
                    <a:p>
                      <a:pPr algn="l" fontAlgn="ctr">
                        <a:buNone/>
                      </a:pPr>
                      <a:r>
                        <a:rPr lang="en-US" altLang="ja-JP" sz="1600" u="none" strike="noStrike">
                          <a:effectLst/>
                        </a:rPr>
                        <a:t>16</a:t>
                      </a:r>
                      <a:r>
                        <a:rPr lang="ja-JP" altLang="en-US" sz="1600" u="none" strike="noStrike">
                          <a:effectLst/>
                        </a:rPr>
                        <a:t>回目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11</a:t>
                      </a:r>
                      <a:r>
                        <a:rPr lang="ja-JP" altLang="en-US" sz="1600" u="none" strike="noStrike">
                          <a:effectLst/>
                        </a:rPr>
                        <a:t>月</a:t>
                      </a:r>
                      <a:r>
                        <a:rPr lang="en-US" altLang="ja-JP" sz="1600" u="none" strike="noStrike">
                          <a:effectLst/>
                        </a:rPr>
                        <a:t>30</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a:effectLst/>
                        </a:rPr>
                        <a:t>12</a:t>
                      </a:r>
                      <a:r>
                        <a:rPr lang="ja-JP" altLang="en-US" sz="1600" u="none" strike="noStrike">
                          <a:effectLst/>
                        </a:rPr>
                        <a:t>月</a:t>
                      </a:r>
                      <a:r>
                        <a:rPr lang="en-US" altLang="ja-JP" sz="1600" u="none" strike="noStrike">
                          <a:effectLst/>
                        </a:rPr>
                        <a:t>14</a:t>
                      </a:r>
                      <a:r>
                        <a:rPr lang="ja-JP" altLang="en-US" sz="1600" u="none" strike="noStrike">
                          <a:effectLst/>
                        </a:rPr>
                        <a:t>日</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600" u="none" strike="noStrike" dirty="0">
                          <a:effectLst/>
                        </a:rPr>
                        <a:t>12</a:t>
                      </a:r>
                      <a:r>
                        <a:rPr lang="ja-JP" altLang="en-US" sz="1600" u="none" strike="noStrike" dirty="0">
                          <a:effectLst/>
                        </a:rPr>
                        <a:t>月</a:t>
                      </a:r>
                      <a:r>
                        <a:rPr lang="en-US" altLang="ja-JP" sz="1600" u="none" strike="noStrike" dirty="0">
                          <a:effectLst/>
                        </a:rPr>
                        <a:t>21</a:t>
                      </a:r>
                      <a:r>
                        <a:rPr lang="ja-JP" altLang="en-US" sz="1600" u="none" strike="noStrike" dirty="0">
                          <a:effectLst/>
                        </a:rPr>
                        <a:t>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373975837"/>
                  </a:ext>
                </a:extLst>
              </a:tr>
            </a:tbl>
          </a:graphicData>
        </a:graphic>
      </p:graphicFrame>
      <p:sp>
        <p:nvSpPr>
          <p:cNvPr id="7" name="テキスト ボックス 6">
            <a:extLst>
              <a:ext uri="{FF2B5EF4-FFF2-40B4-BE49-F238E27FC236}">
                <a16:creationId xmlns:a16="http://schemas.microsoft.com/office/drawing/2014/main" id="{8A0FCCC6-4F7B-6968-F418-353C98CF3630}"/>
              </a:ext>
            </a:extLst>
          </p:cNvPr>
          <p:cNvSpPr txBox="1"/>
          <p:nvPr/>
        </p:nvSpPr>
        <p:spPr>
          <a:xfrm>
            <a:off x="126999" y="6334746"/>
            <a:ext cx="9070112" cy="369332"/>
          </a:xfrm>
          <a:prstGeom prst="rect">
            <a:avLst/>
          </a:prstGeom>
          <a:noFill/>
        </p:spPr>
        <p:txBody>
          <a:bodyPr wrap="none" rtlCol="0">
            <a:spAutoFit/>
          </a:bodyPr>
          <a:lstStyle/>
          <a:p>
            <a:pPr lvl="0">
              <a:defRPr/>
            </a:pPr>
            <a:r>
              <a:rPr kumimoji="1" lang="en-US" altLang="ja-JP" dirty="0">
                <a:solidFill>
                  <a:prstClr val="black"/>
                </a:solidFill>
                <a:latin typeface="BIZ UDPゴシック" panose="020B0400000000000000" pitchFamily="50" charset="-128"/>
                <a:ea typeface="BIZ UDPゴシック" panose="020B0400000000000000" pitchFamily="50" charset="-128"/>
              </a:rPr>
              <a:t>※1</a:t>
            </a:r>
            <a:r>
              <a:rPr kumimoji="1" lang="ja-JP" altLang="en-US" dirty="0">
                <a:solidFill>
                  <a:prstClr val="black"/>
                </a:solidFill>
                <a:latin typeface="BIZ UDPゴシック" panose="020B0400000000000000" pitchFamily="50" charset="-128"/>
                <a:ea typeface="BIZ UDPゴシック" panose="020B0400000000000000" pitchFamily="50" charset="-128"/>
              </a:rPr>
              <a:t>回目、</a:t>
            </a:r>
            <a:r>
              <a:rPr kumimoji="1" lang="en-US" altLang="ja-JP" dirty="0">
                <a:solidFill>
                  <a:prstClr val="black"/>
                </a:solidFill>
                <a:latin typeface="BIZ UDPゴシック" panose="020B0400000000000000" pitchFamily="50" charset="-128"/>
                <a:ea typeface="BIZ UDPゴシック" panose="020B0400000000000000" pitchFamily="50" charset="-128"/>
              </a:rPr>
              <a:t>9</a:t>
            </a:r>
            <a:r>
              <a:rPr kumimoji="1" lang="ja-JP" altLang="en-US" dirty="0">
                <a:solidFill>
                  <a:prstClr val="black"/>
                </a:solidFill>
                <a:latin typeface="BIZ UDPゴシック" panose="020B0400000000000000" pitchFamily="50" charset="-128"/>
                <a:ea typeface="BIZ UDPゴシック" panose="020B0400000000000000" pitchFamily="50" charset="-128"/>
              </a:rPr>
              <a:t>回目、</a:t>
            </a:r>
            <a:r>
              <a:rPr kumimoji="1" lang="en-US" altLang="ja-JP" dirty="0">
                <a:solidFill>
                  <a:prstClr val="black"/>
                </a:solidFill>
                <a:latin typeface="BIZ UDPゴシック" panose="020B0400000000000000" pitchFamily="50" charset="-128"/>
                <a:ea typeface="BIZ UDPゴシック" panose="020B0400000000000000" pitchFamily="50" charset="-128"/>
              </a:rPr>
              <a:t>13</a:t>
            </a:r>
            <a:r>
              <a:rPr kumimoji="1" lang="ja-JP" altLang="en-US" dirty="0">
                <a:solidFill>
                  <a:prstClr val="black"/>
                </a:solidFill>
                <a:latin typeface="BIZ UDPゴシック" panose="020B0400000000000000" pitchFamily="50" charset="-128"/>
                <a:ea typeface="BIZ UDPゴシック" panose="020B0400000000000000" pitchFamily="50" charset="-128"/>
              </a:rPr>
              <a:t>回目については祝日を挟む為、到着日から振込まで期間を要します。</a:t>
            </a:r>
            <a:endParaRPr kumimoji="1" lang="ja-JP" altLang="en-US"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CBDD798-A9E3-2A84-779A-2B03BFD1321E}"/>
              </a:ext>
            </a:extLst>
          </p:cNvPr>
          <p:cNvSpPr txBox="1"/>
          <p:nvPr/>
        </p:nvSpPr>
        <p:spPr>
          <a:xfrm>
            <a:off x="0" y="670044"/>
            <a:ext cx="10088018" cy="830997"/>
          </a:xfrm>
          <a:prstGeom prst="rect">
            <a:avLst/>
          </a:prstGeom>
          <a:noFill/>
        </p:spPr>
        <p:txBody>
          <a:bodyPr wrap="none" rtlCol="0">
            <a:spAutoFit/>
          </a:bodyPr>
          <a:lstStyle/>
          <a:p>
            <a:pPr lvl="0">
              <a:defRPr/>
            </a:pPr>
            <a:r>
              <a:rPr kumimoji="1" lang="ja-JP" altLang="en-US" sz="2400" dirty="0">
                <a:solidFill>
                  <a:srgbClr val="FF0000"/>
                </a:solidFill>
                <a:latin typeface="BIZ UDPゴシック" panose="020B0400000000000000" pitchFamily="50" charset="-128"/>
                <a:ea typeface="BIZ UDPゴシック" panose="020B0400000000000000" pitchFamily="50" charset="-128"/>
              </a:rPr>
              <a:t>全</a:t>
            </a:r>
            <a:r>
              <a:rPr kumimoji="1" lang="en-US" altLang="ja-JP" sz="2400" dirty="0">
                <a:solidFill>
                  <a:srgbClr val="FF0000"/>
                </a:solidFill>
                <a:latin typeface="BIZ UDPゴシック" panose="020B0400000000000000" pitchFamily="50" charset="-128"/>
                <a:ea typeface="BIZ UDPゴシック" panose="020B0400000000000000" pitchFamily="50" charset="-128"/>
              </a:rPr>
              <a:t>16</a:t>
            </a:r>
            <a:r>
              <a:rPr kumimoji="1" lang="ja-JP" altLang="en-US" sz="2400" dirty="0">
                <a:solidFill>
                  <a:srgbClr val="FF0000"/>
                </a:solidFill>
                <a:latin typeface="BIZ UDPゴシック" panose="020B0400000000000000" pitchFamily="50" charset="-128"/>
                <a:ea typeface="BIZ UDPゴシック" panose="020B0400000000000000" pitchFamily="50" charset="-128"/>
              </a:rPr>
              <a:t>回の振込を行います。月</a:t>
            </a:r>
            <a:r>
              <a:rPr kumimoji="1" lang="en-US" altLang="ja-JP" sz="2400" dirty="0">
                <a:solidFill>
                  <a:srgbClr val="FF0000"/>
                </a:solidFill>
                <a:latin typeface="BIZ UDPゴシック" panose="020B0400000000000000" pitchFamily="50" charset="-128"/>
                <a:ea typeface="BIZ UDPゴシック" panose="020B0400000000000000" pitchFamily="50" charset="-128"/>
              </a:rPr>
              <a:t>2</a:t>
            </a:r>
            <a:r>
              <a:rPr kumimoji="1" lang="ja-JP" altLang="en-US" sz="2400" dirty="0">
                <a:solidFill>
                  <a:srgbClr val="FF0000"/>
                </a:solidFill>
                <a:latin typeface="BIZ UDPゴシック" panose="020B0400000000000000" pitchFamily="50" charset="-128"/>
                <a:ea typeface="BIZ UDPゴシック" panose="020B0400000000000000" pitchFamily="50" charset="-128"/>
              </a:rPr>
              <a:t>回の締日から</a:t>
            </a:r>
            <a:r>
              <a:rPr kumimoji="1" lang="en-US" altLang="ja-JP" sz="2400" dirty="0">
                <a:solidFill>
                  <a:srgbClr val="FF0000"/>
                </a:solidFill>
                <a:latin typeface="BIZ UDPゴシック" panose="020B0400000000000000" pitchFamily="50" charset="-128"/>
                <a:ea typeface="BIZ UDPゴシック" panose="020B0400000000000000" pitchFamily="50" charset="-128"/>
              </a:rPr>
              <a:t>15</a:t>
            </a:r>
            <a:r>
              <a:rPr kumimoji="1" lang="ja-JP" altLang="en-US" sz="2400" dirty="0">
                <a:solidFill>
                  <a:srgbClr val="FF0000"/>
                </a:solidFill>
                <a:latin typeface="BIZ UDPゴシック" panose="020B0400000000000000" pitchFamily="50" charset="-128"/>
                <a:ea typeface="BIZ UDPゴシック" panose="020B0400000000000000" pitchFamily="50" charset="-128"/>
              </a:rPr>
              <a:t>営業日で振込となります。</a:t>
            </a:r>
            <a:endParaRPr kumimoji="1" lang="en-US" altLang="ja-JP" sz="2400" dirty="0">
              <a:solidFill>
                <a:srgbClr val="FF0000"/>
              </a:solidFill>
              <a:latin typeface="BIZ UDPゴシック" panose="020B0400000000000000" pitchFamily="50" charset="-128"/>
              <a:ea typeface="BIZ UDPゴシック" panose="020B0400000000000000" pitchFamily="50" charset="-128"/>
            </a:endParaRPr>
          </a:p>
          <a:p>
            <a:pPr lvl="0">
              <a:defRPr/>
            </a:pPr>
            <a:r>
              <a:rPr kumimoji="1" lang="ja-JP" altLang="en-US" sz="2400" dirty="0">
                <a:solidFill>
                  <a:srgbClr val="FF0000"/>
                </a:solidFill>
                <a:latin typeface="BIZ UDPゴシック" panose="020B0400000000000000" pitchFamily="50" charset="-128"/>
                <a:ea typeface="BIZ UDPゴシック" panose="020B0400000000000000" pitchFamily="50" charset="-128"/>
              </a:rPr>
              <a:t>締日に利用済み商品券を専用封筒にてお送りください。（送料不要）</a:t>
            </a:r>
            <a:endParaRPr kumimoji="1" lang="ja-JP" altLang="en-US" sz="240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23781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7CB7748F-F0B3-82FA-3023-356EF84C2DC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EC956-6036-CD2C-09A6-02579262ADDE}"/>
              </a:ext>
            </a:extLst>
          </p:cNvPr>
          <p:cNvSpPr txBox="1"/>
          <p:nvPr/>
        </p:nvSpPr>
        <p:spPr>
          <a:xfrm>
            <a:off x="4721264" y="2721114"/>
            <a:ext cx="274947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今後の予定</a:t>
            </a:r>
            <a:endParaRPr kumimoji="1"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FE1309EE-376A-B196-546B-5E6FA233D90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Tree>
    <p:extLst>
      <p:ext uri="{BB962C8B-B14F-4D97-AF65-F5344CB8AC3E}">
        <p14:creationId xmlns:p14="http://schemas.microsoft.com/office/powerpoint/2010/main" val="3068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CD5FECF9-2E03-7CD1-3D57-8FBACBEAF26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94DD4B4-46AC-DFDF-3943-40253926DEA0}"/>
              </a:ext>
            </a:extLst>
          </p:cNvPr>
          <p:cNvSpPr txBox="1"/>
          <p:nvPr/>
        </p:nvSpPr>
        <p:spPr>
          <a:xfrm>
            <a:off x="261651" y="350449"/>
            <a:ext cx="12154289" cy="63094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3200" b="1" dirty="0">
                <a:solidFill>
                  <a:prstClr val="black"/>
                </a:solidFill>
                <a:latin typeface="BIZ UDPゴシック" panose="020B0400000000000000" pitchFamily="50" charset="-128"/>
                <a:ea typeface="BIZ UDPゴシック" panose="020B0400000000000000" pitchFamily="50" charset="-128"/>
              </a:rPr>
              <a:t>令和８年</a:t>
            </a:r>
            <a:r>
              <a:rPr kumimoji="0"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３月２３日迄：事業者申請の一時締め切り</a:t>
            </a:r>
            <a:endParaRPr kumimoji="0"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rgbClr val="FF0000"/>
                </a:solidFill>
                <a:latin typeface="BIZ UDPゴシック" panose="020B0400000000000000" pitchFamily="50" charset="-128"/>
                <a:ea typeface="BIZ UDPゴシック" panose="020B0400000000000000" pitchFamily="50" charset="-128"/>
              </a:rPr>
              <a:t>当該日迄にご申請頂くと市民に配布するチラシに店舗が掲載されます。</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ご協力よろしくお願い申し上げます。</a:t>
            </a:r>
            <a:endParaRPr kumimoji="0" lang="en-US" altLang="ja-JP"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latin typeface="BIZ UDPゴシック" panose="020B0400000000000000" pitchFamily="50" charset="-128"/>
                <a:ea typeface="BIZ UDPゴシック" panose="020B0400000000000000" pitchFamily="50" charset="-128"/>
              </a:rPr>
              <a:t>※</a:t>
            </a:r>
            <a:r>
              <a:rPr lang="ja-JP" altLang="en-US" sz="2800" b="1" dirty="0">
                <a:latin typeface="BIZ UDPゴシック" panose="020B0400000000000000" pitchFamily="50" charset="-128"/>
                <a:ea typeface="BIZ UDPゴシック" panose="020B0400000000000000" pitchFamily="50" charset="-128"/>
              </a:rPr>
              <a:t>期日後に申請があった事業者様は、ホームページのリストに掲載されます。</a:t>
            </a:r>
            <a:endParaRPr kumimoji="1" lang="en-US" altLang="ja-JP"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・令和８年４月１０日頃：登録された事業者様へ広報物を発送</a:t>
            </a:r>
            <a:endParaRPr kumimoji="1" lang="en-US" altLang="ja-JP"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1" lang="ja-JP" altLang="en-US" sz="32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納品物：マニュアル、ポスター（</a:t>
            </a:r>
            <a:r>
              <a:rPr kumimoji="1" lang="en-US" altLang="ja-JP" sz="32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A4</a:t>
            </a:r>
            <a:r>
              <a:rPr kumimoji="1" lang="ja-JP" altLang="en-US" sz="32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）、ステッカー（</a:t>
            </a:r>
            <a:r>
              <a:rPr kumimoji="1" lang="en-US" altLang="ja-JP" sz="32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A6</a:t>
            </a:r>
            <a:r>
              <a:rPr kumimoji="1" lang="ja-JP" altLang="en-US" sz="3200" b="1" dirty="0">
                <a:latin typeface="BIZ UDPゴシック" panose="020B0400000000000000" pitchFamily="50" charset="-128"/>
                <a:ea typeface="BIZ UDPゴシック" panose="020B0400000000000000" pitchFamily="50" charset="-128"/>
              </a:rPr>
              <a:t>）</a:t>
            </a:r>
            <a:endParaRPr kumimoji="1" lang="en-US" altLang="ja-JP" sz="32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1"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3200" b="1" dirty="0">
                <a:latin typeface="BIZ UDPゴシック" panose="020B0400000000000000" pitchFamily="50" charset="-128"/>
                <a:ea typeface="BIZ UDPゴシック" panose="020B0400000000000000" pitchFamily="50" charset="-128"/>
              </a:rPr>
              <a:t>令和８年４月中旬頃：市民の方向けに商品券・チラシを順次発送</a:t>
            </a:r>
            <a:endParaRPr kumimoji="1" lang="en-US" altLang="ja-JP"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3200" b="1" dirty="0">
                <a:latin typeface="BIZ UDPゴシック" panose="020B0400000000000000" pitchFamily="50" charset="-128"/>
                <a:ea typeface="BIZ UDPゴシック" panose="020B0400000000000000" pitchFamily="50" charset="-128"/>
              </a:rPr>
              <a:t>令和８年４月２５日頃：登録された事業者様へ換金資料を発送</a:t>
            </a:r>
            <a:endParaRPr kumimoji="1" lang="en-US" altLang="ja-JP" sz="32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uLnTx/>
                <a:uFillTx/>
                <a:latin typeface="BIZ UDPゴシック" panose="020B0400000000000000" pitchFamily="50" charset="-128"/>
                <a:ea typeface="BIZ UDPゴシック" panose="020B0400000000000000" pitchFamily="50" charset="-128"/>
                <a:cs typeface="+mn-cs"/>
              </a:rPr>
              <a:t>納品物：換金用伝票、換金用封筒</a:t>
            </a:r>
          </a:p>
        </p:txBody>
      </p:sp>
      <p:sp>
        <p:nvSpPr>
          <p:cNvPr id="5" name="スライド番号プレースホルダー 4">
            <a:extLst>
              <a:ext uri="{FF2B5EF4-FFF2-40B4-BE49-F238E27FC236}">
                <a16:creationId xmlns:a16="http://schemas.microsoft.com/office/drawing/2014/main" id="{54FA5011-9759-4224-50E6-7C01717A532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3" name="角丸四角形 2"/>
          <p:cNvSpPr/>
          <p:nvPr/>
        </p:nvSpPr>
        <p:spPr>
          <a:xfrm>
            <a:off x="261650" y="3505159"/>
            <a:ext cx="10183611" cy="803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26021" y="5860291"/>
            <a:ext cx="6112774" cy="712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406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6" name="正方形/長方形 5"/>
          <p:cNvSpPr/>
          <p:nvPr/>
        </p:nvSpPr>
        <p:spPr>
          <a:xfrm>
            <a:off x="528627" y="2354616"/>
            <a:ext cx="11454723" cy="3170099"/>
          </a:xfrm>
          <a:prstGeom prst="rect">
            <a:avLst/>
          </a:prstGeom>
        </p:spPr>
        <p:txBody>
          <a:bodyPr wrap="square">
            <a:spAutoFit/>
          </a:bodyPr>
          <a:lstStyle/>
          <a:p>
            <a:r>
              <a:rPr lang="en-US" altLang="ja-JP" sz="2800" dirty="0">
                <a:solidFill>
                  <a:srgbClr val="333333"/>
                </a:solidFill>
                <a:latin typeface="BIZ UDゴシック" panose="020B0400000000000000" pitchFamily="49" charset="-128"/>
                <a:ea typeface="BIZ UDゴシック" panose="020B0400000000000000" pitchFamily="49" charset="-128"/>
              </a:rPr>
              <a:t>【</a:t>
            </a:r>
            <a:r>
              <a:rPr lang="ja-JP" altLang="en-US" sz="2800" dirty="0">
                <a:solidFill>
                  <a:srgbClr val="333333"/>
                </a:solidFill>
                <a:latin typeface="BIZ UDゴシック" panose="020B0400000000000000" pitchFamily="49" charset="-128"/>
                <a:ea typeface="BIZ UDゴシック" panose="020B0400000000000000" pitchFamily="49" charset="-128"/>
              </a:rPr>
              <a:t>例</a:t>
            </a:r>
            <a:r>
              <a:rPr lang="en-US" altLang="ja-JP" sz="2800" dirty="0">
                <a:solidFill>
                  <a:srgbClr val="333333"/>
                </a:solidFill>
                <a:latin typeface="BIZ UDゴシック" panose="020B0400000000000000" pitchFamily="49" charset="-128"/>
                <a:ea typeface="BIZ UDゴシック" panose="020B0400000000000000" pitchFamily="49" charset="-128"/>
              </a:rPr>
              <a:t>】</a:t>
            </a:r>
            <a:r>
              <a:rPr lang="ja-JP" altLang="en-US" sz="2800" dirty="0">
                <a:solidFill>
                  <a:srgbClr val="333333"/>
                </a:solidFill>
                <a:latin typeface="BIZ UDゴシック" panose="020B0400000000000000" pitchFamily="49" charset="-128"/>
                <a:ea typeface="BIZ UDゴシック" panose="020B0400000000000000" pitchFamily="49" charset="-128"/>
              </a:rPr>
              <a:t>　</a:t>
            </a:r>
            <a:endParaRPr lang="en-US" altLang="ja-JP" sz="2800" b="1"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商品券を利用して購入した方には、次回○円引き券配布</a:t>
            </a:r>
            <a:endParaRPr lang="en-US" altLang="ja-JP" sz="2800" dirty="0">
              <a:latin typeface="BIZ UDゴシック" panose="020B0400000000000000" pitchFamily="49" charset="-128"/>
              <a:ea typeface="BIZ UDゴシック" panose="020B0400000000000000" pitchFamily="49" charset="-128"/>
            </a:endParaRPr>
          </a:p>
          <a:p>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商品券利用の、○歳以下のお子様には、デザートサービス</a:t>
            </a:r>
            <a:endParaRPr lang="en-US" altLang="ja-JP" sz="2800" dirty="0">
              <a:latin typeface="BIZ UDゴシック" panose="020B0400000000000000" pitchFamily="49" charset="-128"/>
              <a:ea typeface="BIZ UDゴシック" panose="020B0400000000000000" pitchFamily="49" charset="-128"/>
            </a:endParaRPr>
          </a:p>
          <a:p>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商品券利用で、</a:t>
            </a:r>
            <a:r>
              <a:rPr lang="ja-JP" altLang="en-US" sz="2800" dirty="0"/>
              <a:t>小さなお土産・ノベルティの進呈　</a:t>
            </a:r>
            <a:r>
              <a:rPr lang="ja-JP" altLang="en-US" sz="2000" dirty="0"/>
              <a:t>など</a:t>
            </a:r>
            <a:r>
              <a:rPr lang="ja-JP" altLang="en-US" sz="2800" dirty="0"/>
              <a:t>　</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ja-JP" altLang="en-US" sz="3200" dirty="0">
                <a:latin typeface="BIZ UDゴシック" panose="020B0400000000000000" pitchFamily="49" charset="-128"/>
                <a:ea typeface="BIZ UDゴシック" panose="020B0400000000000000" pitchFamily="49" charset="-128"/>
              </a:rPr>
              <a:t>　　　　　　　　　　　　　　　　　　　　　　　　　　</a:t>
            </a:r>
            <a:endParaRPr lang="en-US" altLang="ja-JP" sz="2400" dirty="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93493" y="309322"/>
            <a:ext cx="12133383" cy="707886"/>
          </a:xfrm>
          <a:prstGeom prst="rect">
            <a:avLst/>
          </a:prstGeom>
          <a:noFill/>
        </p:spPr>
        <p:txBody>
          <a:bodyPr wrap="square" rtlCol="0">
            <a:spAutoFit/>
          </a:bodyPr>
          <a:lstStyle/>
          <a:p>
            <a:pPr algn="ctr"/>
            <a:r>
              <a:rPr lang="ja-JP" altLang="en-US" sz="4000" b="1" dirty="0">
                <a:latin typeface="BIZ UDゴシック" panose="020B0400000000000000" pitchFamily="49" charset="-128"/>
                <a:ea typeface="BIZ UDゴシック" panose="020B0400000000000000" pitchFamily="49" charset="-128"/>
              </a:rPr>
              <a:t>さらなる利用促進のために</a:t>
            </a:r>
          </a:p>
        </p:txBody>
      </p:sp>
      <p:sp>
        <p:nvSpPr>
          <p:cNvPr id="2" name="楕円 1"/>
          <p:cNvSpPr/>
          <p:nvPr/>
        </p:nvSpPr>
        <p:spPr>
          <a:xfrm>
            <a:off x="6255988" y="5233038"/>
            <a:ext cx="5867690" cy="91073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2"/>
                </a:solidFill>
              </a:rPr>
              <a:t>お店の魅力発信にも</a:t>
            </a:r>
            <a:endParaRPr lang="en-US" altLang="ja-JP" sz="2400" dirty="0">
              <a:solidFill>
                <a:schemeClr val="tx2"/>
              </a:solidFill>
            </a:endParaRPr>
          </a:p>
          <a:p>
            <a:pPr algn="ctr"/>
            <a:r>
              <a:rPr lang="ja-JP" altLang="en-US" sz="2400" dirty="0">
                <a:solidFill>
                  <a:schemeClr val="tx2"/>
                </a:solidFill>
              </a:rPr>
              <a:t>つながります</a:t>
            </a:r>
            <a:endParaRPr kumimoji="1" lang="en-US" altLang="ja-JP" sz="2400" dirty="0">
              <a:solidFill>
                <a:schemeClr val="tx2"/>
              </a:solidFill>
              <a:latin typeface="BIZ UDゴシック" panose="020B0400000000000000" pitchFamily="49" charset="-128"/>
              <a:ea typeface="BIZ UDゴシック" panose="020B0400000000000000" pitchFamily="49" charset="-128"/>
            </a:endParaRPr>
          </a:p>
        </p:txBody>
      </p:sp>
      <p:sp>
        <p:nvSpPr>
          <p:cNvPr id="12" name="正方形/長方形 11"/>
          <p:cNvSpPr/>
          <p:nvPr/>
        </p:nvSpPr>
        <p:spPr>
          <a:xfrm>
            <a:off x="654700" y="1131886"/>
            <a:ext cx="11202575" cy="1015663"/>
          </a:xfrm>
          <a:prstGeom prst="rect">
            <a:avLst/>
          </a:prstGeom>
        </p:spPr>
        <p:txBody>
          <a:bodyPr wrap="square">
            <a:spAutoFit/>
          </a:bodyPr>
          <a:lstStyle/>
          <a:p>
            <a:r>
              <a:rPr lang="ja-JP" altLang="en-US" sz="3200" dirty="0">
                <a:latin typeface="ＭＳ Ｐゴシック" panose="020B0600070205080204" pitchFamily="50" charset="-128"/>
                <a:ea typeface="ＭＳ Ｐゴシック" panose="020B0600070205080204" pitchFamily="50" charset="-128"/>
              </a:rPr>
              <a:t>　</a:t>
            </a:r>
            <a:r>
              <a:rPr lang="ja-JP" altLang="en-US" sz="2800" dirty="0"/>
              <a:t>商品券利用者向けに、各店舗で独自のサービスや特典を設けるなど　さまざまな工夫をされている事例もあります。</a:t>
            </a:r>
            <a:r>
              <a:rPr lang="ja-JP" altLang="en-US" sz="2800" dirty="0">
                <a:latin typeface="ＭＳ Ｐゴシック" panose="020B0600070205080204" pitchFamily="50" charset="-128"/>
                <a:ea typeface="ＭＳ Ｐゴシック" panose="020B0600070205080204" pitchFamily="50" charset="-128"/>
              </a:rPr>
              <a:t>　　</a:t>
            </a:r>
            <a:endParaRPr lang="en-US" altLang="ja-JP" sz="2800" dirty="0">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605494" y="2354616"/>
            <a:ext cx="10788161" cy="2723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0338" y="5731781"/>
            <a:ext cx="9249508" cy="584775"/>
          </a:xfrm>
          <a:prstGeom prst="rect">
            <a:avLst/>
          </a:prstGeom>
        </p:spPr>
        <p:txBody>
          <a:bodyPr wrap="square">
            <a:spAutoFit/>
          </a:bodyPr>
          <a:lstStyle/>
          <a:p>
            <a:r>
              <a:rPr lang="ja-JP" altLang="en-US" sz="32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p:txBody>
      </p:sp>
      <p:sp>
        <p:nvSpPr>
          <p:cNvPr id="4" name="Rectangle 1"/>
          <p:cNvSpPr>
            <a:spLocks noChangeArrowheads="1"/>
          </p:cNvSpPr>
          <p:nvPr/>
        </p:nvSpPr>
        <p:spPr bwMode="auto">
          <a:xfrm>
            <a:off x="140678" y="5285505"/>
            <a:ext cx="1172893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ja-JP" sz="1800" b="0" i="0" u="none" strike="noStrike" cap="none" normalizeH="0" baseline="0" dirty="0">
                <a:ln>
                  <a:noFill/>
                </a:ln>
                <a:solidFill>
                  <a:srgbClr val="FF0000"/>
                </a:solidFill>
                <a:effectLst/>
                <a:latin typeface="Arial" panose="020B0604020202020204" pitchFamily="34" charset="0"/>
              </a:rPr>
              <a:t>【</a:t>
            </a:r>
            <a:r>
              <a:rPr kumimoji="0" lang="ja-JP" altLang="en-US" sz="1800" b="0" i="0" u="none" strike="noStrike" cap="none" normalizeH="0" baseline="0" dirty="0">
                <a:ln>
                  <a:noFill/>
                </a:ln>
                <a:solidFill>
                  <a:srgbClr val="FF0000"/>
                </a:solidFill>
                <a:effectLst/>
                <a:latin typeface="Arial" panose="020B0604020202020204" pitchFamily="34" charset="0"/>
              </a:rPr>
              <a:t>注意事項</a:t>
            </a:r>
            <a:r>
              <a:rPr kumimoji="0" lang="en-US" altLang="ja-JP" sz="1800" b="0" i="0" u="none" strike="noStrike" cap="none" normalizeH="0" baseline="0" dirty="0">
                <a:ln>
                  <a:noFill/>
                </a:ln>
                <a:solidFill>
                  <a:srgbClr val="FF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0" i="0" u="none" strike="noStrike" cap="none" normalizeH="0" baseline="0" dirty="0">
                <a:ln>
                  <a:noFill/>
                </a:ln>
                <a:solidFill>
                  <a:srgbClr val="FF0000"/>
                </a:solidFill>
                <a:effectLst/>
                <a:latin typeface="Arial" panose="020B0604020202020204" pitchFamily="34" charset="0"/>
              </a:rPr>
              <a:t> </a:t>
            </a:r>
            <a:r>
              <a:rPr kumimoji="0" lang="ja-JP" altLang="ja-JP" sz="1800" b="0" i="0" u="none" strike="noStrike" cap="none" normalizeH="0" baseline="0" dirty="0">
                <a:ln>
                  <a:noFill/>
                </a:ln>
                <a:solidFill>
                  <a:srgbClr val="FF0000"/>
                </a:solidFill>
                <a:effectLst/>
                <a:latin typeface="Arial" panose="020B0604020202020204" pitchFamily="34" charset="0"/>
              </a:rPr>
              <a:t>商品券額面の現金化や換金行為は禁止です。</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0" i="0" u="none" strike="noStrike" cap="none" normalizeH="0" baseline="0" dirty="0">
                <a:ln>
                  <a:noFill/>
                </a:ln>
                <a:solidFill>
                  <a:srgbClr val="FF0000"/>
                </a:solidFill>
                <a:effectLst/>
                <a:latin typeface="Arial" panose="020B0604020202020204" pitchFamily="34" charset="0"/>
              </a:rPr>
              <a:t> </a:t>
            </a:r>
            <a:r>
              <a:rPr kumimoji="0" lang="ja-JP" altLang="ja-JP" sz="1800" b="0" i="0" u="none" strike="noStrike" cap="none" normalizeH="0" baseline="0" dirty="0">
                <a:ln>
                  <a:noFill/>
                </a:ln>
                <a:solidFill>
                  <a:srgbClr val="FF0000"/>
                </a:solidFill>
                <a:effectLst/>
                <a:latin typeface="Arial" panose="020B0604020202020204" pitchFamily="34" charset="0"/>
              </a:rPr>
              <a:t>過度な値引き表示等、公平性を損なう表現はお控えください。</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0" i="0" u="none" strike="noStrike" cap="none" normalizeH="0" baseline="0" dirty="0">
                <a:ln>
                  <a:noFill/>
                </a:ln>
                <a:solidFill>
                  <a:srgbClr val="FF0000"/>
                </a:solidFill>
                <a:effectLst/>
                <a:latin typeface="Arial" panose="020B0604020202020204" pitchFamily="34" charset="0"/>
              </a:rPr>
              <a:t> </a:t>
            </a:r>
            <a:r>
              <a:rPr kumimoji="0" lang="ja-JP" altLang="ja-JP" sz="1800" b="0" i="0" u="none" strike="noStrike" cap="none" normalizeH="0" baseline="0" dirty="0">
                <a:ln>
                  <a:noFill/>
                </a:ln>
                <a:solidFill>
                  <a:srgbClr val="FF0000"/>
                </a:solidFill>
                <a:effectLst/>
                <a:latin typeface="Arial" panose="020B0604020202020204" pitchFamily="34" charset="0"/>
              </a:rPr>
              <a:t>特典内容は各店舗様の責任において実施してください。</a:t>
            </a:r>
            <a:endParaRPr kumimoji="0" lang="en-US" altLang="ja-JP" sz="1800" b="0" i="0" u="none" strike="noStrike" cap="none" normalizeH="0" baseline="0" dirty="0">
              <a:ln>
                <a:noFill/>
              </a:ln>
              <a:solidFill>
                <a:srgbClr val="FF0000"/>
              </a:solidFill>
              <a:effectLst/>
              <a:latin typeface="Arial" panose="020B0604020202020204" pitchFamily="34" charset="0"/>
            </a:endParaRPr>
          </a:p>
          <a:p>
            <a:pPr lvl="0" defTabSz="914400" eaLnBrk="0" fontAlgn="base" hangingPunct="0">
              <a:spcBef>
                <a:spcPct val="0"/>
              </a:spcBef>
              <a:spcAft>
                <a:spcPct val="0"/>
              </a:spcAft>
              <a:buFontTx/>
              <a:buChar char="•"/>
            </a:pPr>
            <a:r>
              <a:rPr lang="ja-JP" altLang="en-US" dirty="0">
                <a:solidFill>
                  <a:srgbClr val="FF0000"/>
                </a:solidFill>
              </a:rPr>
              <a:t> なお、当該サービスに係る費用は各店舗の負担とし、実施の可否・内容は各店舗の判断によるものとします。</a:t>
            </a:r>
            <a:r>
              <a:rPr lang="ja-JP" altLang="en-US" dirty="0"/>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スライド番号プレースホルダー 7">
            <a:extLst>
              <a:ext uri="{FF2B5EF4-FFF2-40B4-BE49-F238E27FC236}">
                <a16:creationId xmlns:a16="http://schemas.microsoft.com/office/drawing/2014/main" id="{168C1035-B87F-C26B-71D9-400F27600C98}"/>
              </a:ext>
            </a:extLst>
          </p:cNvPr>
          <p:cNvSpPr>
            <a:spLocks noGrp="1"/>
          </p:cNvSpPr>
          <p:nvPr>
            <p:ph type="sldNum" sz="quarter" idx="12"/>
          </p:nvPr>
        </p:nvSpPr>
        <p:spPr/>
        <p:txBody>
          <a:bodyPr/>
          <a:lstStyle/>
          <a:p>
            <a:fld id="{3ED53214-4F1A-45CA-85EC-9787570B93BD}" type="slidenum">
              <a:rPr kumimoji="1" lang="ja-JP" altLang="en-US" smtClean="0"/>
              <a:t>28</a:t>
            </a:fld>
            <a:endParaRPr kumimoji="1" lang="ja-JP" altLang="en-US"/>
          </a:p>
        </p:txBody>
      </p:sp>
    </p:spTree>
    <p:extLst>
      <p:ext uri="{BB962C8B-B14F-4D97-AF65-F5344CB8AC3E}">
        <p14:creationId xmlns:p14="http://schemas.microsoft.com/office/powerpoint/2010/main" val="251755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161479A7-661B-C04F-7B7B-9B9F11E7156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F98E16-D6E8-ADB0-98F7-FB389221C3BC}"/>
              </a:ext>
            </a:extLst>
          </p:cNvPr>
          <p:cNvSpPr txBox="1"/>
          <p:nvPr/>
        </p:nvSpPr>
        <p:spPr>
          <a:xfrm>
            <a:off x="344957" y="332864"/>
            <a:ext cx="11417197"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机上配布物</a:t>
            </a: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ja-JP" sz="3200" b="1" dirty="0">
                <a:latin typeface="BIZ UDPゴシック" panose="020B0400000000000000" pitchFamily="50" charset="-128"/>
                <a:ea typeface="BIZ UDPゴシック" panose="020B0400000000000000" pitchFamily="50" charset="-128"/>
              </a:rPr>
              <a:t>座間市生活応援商品券</a:t>
            </a:r>
            <a:r>
              <a:rPr lang="ja-JP" altLang="en-US" sz="3200" b="1" dirty="0">
                <a:latin typeface="BIZ UDPゴシック" panose="020B0400000000000000" pitchFamily="50" charset="-128"/>
                <a:ea typeface="BIZ UDPゴシック" panose="020B0400000000000000" pitchFamily="50" charset="-128"/>
              </a:rPr>
              <a:t>事業　</a:t>
            </a:r>
            <a:r>
              <a:rPr kumimoji="1" lang="ja-JP" altLang="en-US" sz="3200" b="1" dirty="0">
                <a:latin typeface="BIZ UDPゴシック" panose="020B0400000000000000" pitchFamily="50" charset="-128"/>
                <a:ea typeface="BIZ UDPゴシック" panose="020B0400000000000000" pitchFamily="50" charset="-128"/>
              </a:rPr>
              <a:t>事業者登録説明会</a:t>
            </a:r>
            <a:endParaRPr kumimoji="1" lang="en-US" altLang="ja-JP" sz="3200" b="1" dirty="0">
              <a:latin typeface="BIZ UDPゴシック" panose="020B0400000000000000" pitchFamily="50" charset="-128"/>
              <a:ea typeface="BIZ UDPゴシック" panose="020B0400000000000000" pitchFamily="50" charset="-128"/>
            </a:endParaRPr>
          </a:p>
          <a:p>
            <a:r>
              <a:rPr kumimoji="1" lang="ja-JP" altLang="en-US" sz="3200" b="1" dirty="0">
                <a:latin typeface="BIZ UDPゴシック" panose="020B0400000000000000" pitchFamily="50" charset="-128"/>
                <a:ea typeface="BIZ UDPゴシック" panose="020B0400000000000000" pitchFamily="50" charset="-128"/>
              </a:rPr>
              <a:t>　本資料（製本印刷、カラー）　１部</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3200" b="1" dirty="0">
                <a:latin typeface="BIZ UDPゴシック" panose="020B0400000000000000" pitchFamily="50" charset="-128"/>
                <a:ea typeface="BIZ UDPゴシック" panose="020B0400000000000000" pitchFamily="50" charset="-128"/>
              </a:rPr>
              <a:t>利用店舗</a:t>
            </a: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登録のご案内（</a:t>
            </a:r>
            <a:r>
              <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A4</a:t>
            </a: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両面印刷、カラー）　１部</a:t>
            </a: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・事業者</a:t>
            </a:r>
            <a:r>
              <a:rPr kumimoji="1"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・店舗</a:t>
            </a: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登録用紙（</a:t>
            </a:r>
            <a:r>
              <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A4</a:t>
            </a: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片面ホチキス止め印刷、白黒）　１部</a:t>
            </a: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店舗</a:t>
            </a: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業種分類表（</a:t>
            </a:r>
            <a:r>
              <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A4</a:t>
            </a: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片面印刷、白黒）　１部</a:t>
            </a:r>
            <a:endParaRPr kumimoji="1"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・黒ボールペン　１本</a:t>
            </a:r>
          </a:p>
        </p:txBody>
      </p:sp>
      <p:sp>
        <p:nvSpPr>
          <p:cNvPr id="4" name="スライド番号プレースホルダー 3">
            <a:extLst>
              <a:ext uri="{FF2B5EF4-FFF2-40B4-BE49-F238E27FC236}">
                <a16:creationId xmlns:a16="http://schemas.microsoft.com/office/drawing/2014/main" id="{FB6BFF27-24EC-3634-F89C-C2A01810B06E}"/>
              </a:ext>
            </a:extLst>
          </p:cNvPr>
          <p:cNvSpPr>
            <a:spLocks noGrp="1"/>
          </p:cNvSpPr>
          <p:nvPr>
            <p:ph type="sldNum" sz="quarter" idx="12"/>
          </p:nvPr>
        </p:nvSpPr>
        <p:spPr/>
        <p:txBody>
          <a:bodyPr/>
          <a:lstStyle/>
          <a:p>
            <a:fld id="{3ED53214-4F1A-45CA-85EC-9787570B93BD}" type="slidenum">
              <a:rPr kumimoji="1" lang="ja-JP" altLang="en-US" smtClean="0"/>
              <a:t>2</a:t>
            </a:fld>
            <a:endParaRPr kumimoji="1" lang="ja-JP" altLang="en-US"/>
          </a:p>
        </p:txBody>
      </p:sp>
    </p:spTree>
    <p:extLst>
      <p:ext uri="{BB962C8B-B14F-4D97-AF65-F5344CB8AC3E}">
        <p14:creationId xmlns:p14="http://schemas.microsoft.com/office/powerpoint/2010/main" val="2679935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CF2DA9F1-1A83-A2AE-2A11-E8FE0B979EBA}"/>
            </a:ext>
          </a:extLst>
        </p:cNvPr>
        <p:cNvGrpSpPr/>
        <p:nvPr/>
      </p:nvGrpSpPr>
      <p:grpSpPr>
        <a:xfrm>
          <a:off x="0" y="0"/>
          <a:ext cx="0" cy="0"/>
          <a:chOff x="0" y="0"/>
          <a:chExt cx="0" cy="0"/>
        </a:xfrm>
      </p:grpSpPr>
      <p:sp>
        <p:nvSpPr>
          <p:cNvPr id="5" name="角丸四角形 4">
            <a:extLst>
              <a:ext uri="{FF2B5EF4-FFF2-40B4-BE49-F238E27FC236}">
                <a16:creationId xmlns:a16="http://schemas.microsoft.com/office/drawing/2014/main" id="{B690293E-B130-C576-86EC-36502E2545FA}"/>
              </a:ext>
            </a:extLst>
          </p:cNvPr>
          <p:cNvSpPr/>
          <p:nvPr/>
        </p:nvSpPr>
        <p:spPr>
          <a:xfrm>
            <a:off x="593046" y="1226468"/>
            <a:ext cx="11196963" cy="213176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panose="020B0602020104020603"/>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0CBE3E22-9EC2-5BF7-EC7A-0F56F97C33BA}"/>
              </a:ext>
            </a:extLst>
          </p:cNvPr>
          <p:cNvSpPr txBox="1"/>
          <p:nvPr/>
        </p:nvSpPr>
        <p:spPr>
          <a:xfrm>
            <a:off x="3101563" y="352218"/>
            <a:ext cx="6179927"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対象の店舗について</a:t>
            </a:r>
          </a:p>
        </p:txBody>
      </p:sp>
      <p:sp>
        <p:nvSpPr>
          <p:cNvPr id="2" name="テキスト ボックス 1">
            <a:extLst>
              <a:ext uri="{FF2B5EF4-FFF2-40B4-BE49-F238E27FC236}">
                <a16:creationId xmlns:a16="http://schemas.microsoft.com/office/drawing/2014/main" id="{F3FCF50E-9C65-459C-8573-6731F6BF1EB7}"/>
              </a:ext>
            </a:extLst>
          </p:cNvPr>
          <p:cNvSpPr txBox="1"/>
          <p:nvPr/>
        </p:nvSpPr>
        <p:spPr>
          <a:xfrm>
            <a:off x="516566" y="1285215"/>
            <a:ext cx="11196963" cy="193899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座間市内の事業者であれば</a:t>
            </a:r>
            <a:endParaRPr kumimoji="0" lang="en-US" altLang="ja-JP" sz="4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法人・個人問わず登録申請可能（審査有）</a:t>
            </a:r>
            <a:endParaRPr kumimoji="0" lang="en-US" altLang="ja-JP" sz="4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EDB17A4E-FEC2-1B3C-3528-6C29E50CA9AF}"/>
              </a:ext>
            </a:extLst>
          </p:cNvPr>
          <p:cNvSpPr txBox="1"/>
          <p:nvPr/>
        </p:nvSpPr>
        <p:spPr>
          <a:xfrm>
            <a:off x="84851" y="3573393"/>
            <a:ext cx="12060391"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令和８年３月２３日（月）まで</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に商品券取扱店舗に登録完了した事業者様は、市民配布商品券に同封する</a:t>
            </a:r>
            <a:r>
              <a:rPr kumimoji="1" lang="ja-JP" altLang="en-US" sz="2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チラシ（取扱店舗リスト）に掲載されます。　　　　　</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期日後に登録があった店舗も、ホームページのリストは、随時更新します。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6765D82D-B086-206D-E34B-8912BBB4F42E}"/>
              </a:ext>
            </a:extLst>
          </p:cNvPr>
          <p:cNvSpPr txBox="1"/>
          <p:nvPr/>
        </p:nvSpPr>
        <p:spPr>
          <a:xfrm>
            <a:off x="1092440" y="5365649"/>
            <a:ext cx="8471393"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rPr>
              <a:t>より多くの事業者様をご紹介するため、</a:t>
            </a:r>
            <a:endParaRPr kumimoji="0" lang="en-US" altLang="ja-JP" sz="32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rPr>
              <a:t>期日までの登録にご協力をお願いいたします</a:t>
            </a:r>
            <a:r>
              <a:rPr kumimoji="0" lang="ja-JP" altLang="en-US" sz="36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rPr>
              <a:t>。</a:t>
            </a:r>
            <a:endParaRPr kumimoji="0" lang="en-US" altLang="ja-JP" sz="3600" b="0" i="0" u="none" strike="noStrike" kern="1200" cap="none" spc="0" normalizeH="0" baseline="0" noProof="0" dirty="0">
              <a:ln>
                <a:noFill/>
              </a:ln>
              <a:solidFill>
                <a:prstClr val="black"/>
              </a:solidFill>
              <a:effectLst/>
              <a:uLnTx/>
              <a:uFillTx/>
              <a:latin typeface="Tw Cen MT" panose="020B0602020104020603"/>
              <a:ea typeface="メイリオ" panose="020B0604030504040204" pitchFamily="50" charset="-128"/>
              <a:cs typeface="+mn-cs"/>
            </a:endParaRPr>
          </a:p>
        </p:txBody>
      </p:sp>
      <p:pic>
        <p:nvPicPr>
          <p:cNvPr id="12" name="図 11">
            <a:extLst>
              <a:ext uri="{FF2B5EF4-FFF2-40B4-BE49-F238E27FC236}">
                <a16:creationId xmlns:a16="http://schemas.microsoft.com/office/drawing/2014/main" id="{2EE20FD8-1569-64C7-D5BD-C46688E4B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177" y="5111996"/>
            <a:ext cx="1977832" cy="1475528"/>
          </a:xfrm>
          <a:prstGeom prst="rect">
            <a:avLst/>
          </a:prstGeom>
        </p:spPr>
      </p:pic>
      <p:pic>
        <p:nvPicPr>
          <p:cNvPr id="14" name="図 13">
            <a:extLst>
              <a:ext uri="{FF2B5EF4-FFF2-40B4-BE49-F238E27FC236}">
                <a16:creationId xmlns:a16="http://schemas.microsoft.com/office/drawing/2014/main" id="{38E3EB1B-A014-6EBA-22F6-51B11DC8EB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8137" y="6095155"/>
            <a:ext cx="724331" cy="492369"/>
          </a:xfrm>
          <a:prstGeom prst="rect">
            <a:avLst/>
          </a:prstGeom>
        </p:spPr>
      </p:pic>
      <p:sp>
        <p:nvSpPr>
          <p:cNvPr id="15" name="角丸四角形 14">
            <a:extLst>
              <a:ext uri="{FF2B5EF4-FFF2-40B4-BE49-F238E27FC236}">
                <a16:creationId xmlns:a16="http://schemas.microsoft.com/office/drawing/2014/main" id="{9BE7FB50-0D8C-2BE6-99AB-FD7968D73960}"/>
              </a:ext>
            </a:extLst>
          </p:cNvPr>
          <p:cNvSpPr/>
          <p:nvPr/>
        </p:nvSpPr>
        <p:spPr>
          <a:xfrm>
            <a:off x="813188" y="5144624"/>
            <a:ext cx="8875617" cy="1442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panose="020B0602020104020603"/>
              <a:ea typeface="メイリオ" panose="020B0604030504040204" pitchFamily="50" charset="-128"/>
              <a:cs typeface="+mn-cs"/>
            </a:endParaRPr>
          </a:p>
        </p:txBody>
      </p:sp>
      <p:sp>
        <p:nvSpPr>
          <p:cNvPr id="6" name="スライド番号プレースホルダー 5">
            <a:extLst>
              <a:ext uri="{FF2B5EF4-FFF2-40B4-BE49-F238E27FC236}">
                <a16:creationId xmlns:a16="http://schemas.microsoft.com/office/drawing/2014/main" id="{FCBB42BD-AE54-8976-CAB7-4EE4759A879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4" name="四角形: 角を丸くする 3">
            <a:extLst>
              <a:ext uri="{FF2B5EF4-FFF2-40B4-BE49-F238E27FC236}">
                <a16:creationId xmlns:a16="http://schemas.microsoft.com/office/drawing/2014/main" id="{2C7EF0E8-3088-A5F2-A6B9-A5AC45FB7D23}"/>
              </a:ext>
            </a:extLst>
          </p:cNvPr>
          <p:cNvSpPr/>
          <p:nvPr/>
        </p:nvSpPr>
        <p:spPr>
          <a:xfrm rot="1805670">
            <a:off x="10770483" y="268355"/>
            <a:ext cx="1189934" cy="6900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再掲</a:t>
            </a:r>
          </a:p>
        </p:txBody>
      </p:sp>
    </p:spTree>
    <p:extLst>
      <p:ext uri="{BB962C8B-B14F-4D97-AF65-F5344CB8AC3E}">
        <p14:creationId xmlns:p14="http://schemas.microsoft.com/office/powerpoint/2010/main" val="104115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正方形/長方形 1"/>
          <p:cNvSpPr/>
          <p:nvPr/>
        </p:nvSpPr>
        <p:spPr>
          <a:xfrm>
            <a:off x="535701" y="571312"/>
            <a:ext cx="11074401" cy="707886"/>
          </a:xfrm>
          <a:prstGeom prst="rect">
            <a:avLst/>
          </a:prstGeom>
        </p:spPr>
        <p:txBody>
          <a:bodyPr wrap="square">
            <a:spAutoFit/>
          </a:bodyPr>
          <a:lstStyle/>
          <a:p>
            <a:pPr algn="ctr"/>
            <a:r>
              <a:rPr lang="ja-JP" altLang="en-US" sz="4000" b="1" dirty="0">
                <a:latin typeface="BIZ UDゴシック" panose="020B0400000000000000" pitchFamily="49" charset="-128"/>
                <a:ea typeface="BIZ UDゴシック" panose="020B0400000000000000" pitchFamily="49" charset="-128"/>
              </a:rPr>
              <a:t>コールセンターの設置について</a:t>
            </a:r>
            <a:endParaRPr lang="ja-JP" altLang="en-US" sz="3600" b="1" dirty="0">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484465" y="1929647"/>
            <a:ext cx="11034043" cy="4154984"/>
          </a:xfrm>
          <a:prstGeom prst="rect">
            <a:avLst/>
          </a:prstGeom>
        </p:spPr>
        <p:txBody>
          <a:bodyPr wrap="square">
            <a:spAutoFit/>
          </a:bodyPr>
          <a:lstStyle/>
          <a:p>
            <a:r>
              <a:rPr lang="ja-JP" altLang="en-US" sz="2800" b="1" dirty="0">
                <a:solidFill>
                  <a:srgbClr val="222222"/>
                </a:solidFill>
                <a:latin typeface="ＭＳ ゴシック" panose="020B0609070205080204" pitchFamily="49" charset="-128"/>
                <a:ea typeface="ＭＳ ゴシック" panose="020B0609070205080204" pitchFamily="49" charset="-128"/>
              </a:rPr>
              <a:t>　</a:t>
            </a:r>
            <a:r>
              <a:rPr lang="ja-JP" altLang="en-US" sz="2800" b="1" dirty="0">
                <a:latin typeface="BIZ UDゴシック" panose="020B0400000000000000" pitchFamily="49" charset="-128"/>
                <a:ea typeface="BIZ UDゴシック" panose="020B0400000000000000" pitchFamily="49" charset="-128"/>
              </a:rPr>
              <a:t>利用者</a:t>
            </a:r>
            <a:r>
              <a:rPr lang="ja-JP" altLang="en-US" sz="2800" dirty="0">
                <a:latin typeface="BIZ UDゴシック" panose="020B0400000000000000" pitchFamily="49" charset="-128"/>
                <a:ea typeface="BIZ UDゴシック" panose="020B0400000000000000" pitchFamily="49" charset="-128"/>
              </a:rPr>
              <a:t>の方や、</a:t>
            </a:r>
            <a:r>
              <a:rPr lang="ja-JP" altLang="en-US" sz="2800" b="1" dirty="0">
                <a:latin typeface="BIZ UDゴシック" panose="020B0400000000000000" pitchFamily="49" charset="-128"/>
                <a:ea typeface="BIZ UDゴシック" panose="020B0400000000000000" pitchFamily="49" charset="-128"/>
              </a:rPr>
              <a:t>事業者</a:t>
            </a:r>
            <a:r>
              <a:rPr lang="ja-JP" altLang="en-US" sz="2800" dirty="0">
                <a:latin typeface="BIZ UDゴシック" panose="020B0400000000000000" pitchFamily="49" charset="-128"/>
                <a:ea typeface="BIZ UDゴシック" panose="020B0400000000000000" pitchFamily="49" charset="-128"/>
              </a:rPr>
              <a:t>の方からのお問い合わせに対しての</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コールセンターを設置しています。</a:t>
            </a:r>
            <a:endParaRPr lang="en-US" altLang="ja-JP" sz="2800" dirty="0">
              <a:latin typeface="BIZ UDゴシック" panose="020B0400000000000000" pitchFamily="49" charset="-128"/>
              <a:ea typeface="BIZ UDゴシック" panose="020B0400000000000000" pitchFamily="49" charset="-128"/>
            </a:endParaRPr>
          </a:p>
          <a:p>
            <a:endParaRPr lang="ja-JP" altLang="en-US" sz="2400" dirty="0">
              <a:solidFill>
                <a:srgbClr val="222222"/>
              </a:solidFill>
              <a:latin typeface="BIZ UDゴシック" panose="020B0400000000000000" pitchFamily="49" charset="-128"/>
              <a:ea typeface="BIZ UDゴシック" panose="020B0400000000000000" pitchFamily="49" charset="-128"/>
            </a:endParaRPr>
          </a:p>
          <a:p>
            <a:r>
              <a:rPr lang="ja-JP" altLang="en-US" sz="3600" b="1" dirty="0">
                <a:solidFill>
                  <a:srgbClr val="FF0000"/>
                </a:solidFill>
                <a:latin typeface="BIZ UDゴシック" panose="020B0400000000000000" pitchFamily="49" charset="-128"/>
                <a:ea typeface="BIZ UDゴシック" panose="020B0400000000000000" pitchFamily="49" charset="-128"/>
              </a:rPr>
              <a:t>  電話番号：０１２０－８３５－６８９</a:t>
            </a:r>
            <a:r>
              <a:rPr lang="ja-JP" altLang="en-US" sz="1600" b="1" dirty="0">
                <a:solidFill>
                  <a:srgbClr val="FF0000"/>
                </a:solidFill>
                <a:latin typeface="BIZ UDゴシック" panose="020B0400000000000000" pitchFamily="49" charset="-128"/>
                <a:ea typeface="BIZ UDゴシック" panose="020B0400000000000000" pitchFamily="49" charset="-128"/>
              </a:rPr>
              <a:t>（フリーダイヤル）</a:t>
            </a:r>
            <a:r>
              <a:rPr lang="ja-JP" altLang="en-US" sz="3600" b="1" dirty="0">
                <a:solidFill>
                  <a:srgbClr val="FF0000"/>
                </a:solidFill>
                <a:latin typeface="BIZ UDゴシック" panose="020B0400000000000000" pitchFamily="49" charset="-128"/>
                <a:ea typeface="BIZ UDゴシック" panose="020B0400000000000000" pitchFamily="49" charset="-128"/>
              </a:rPr>
              <a:t>　　　</a:t>
            </a:r>
            <a:endParaRPr lang="en-US" altLang="ja-JP" b="1" dirty="0">
              <a:solidFill>
                <a:srgbClr val="222222"/>
              </a:solidFill>
              <a:latin typeface="BIZ UDゴシック" panose="020B0400000000000000" pitchFamily="49" charset="-128"/>
              <a:ea typeface="BIZ UDゴシック" panose="020B0400000000000000" pitchFamily="49" charset="-128"/>
            </a:endParaRPr>
          </a:p>
          <a:p>
            <a:endParaRPr lang="en-US" altLang="ja-JP" dirty="0">
              <a:solidFill>
                <a:srgbClr val="222222"/>
              </a:solidFill>
              <a:latin typeface="BIZ UDゴシック" panose="020B0400000000000000" pitchFamily="49" charset="-128"/>
              <a:ea typeface="BIZ UDゴシック" panose="020B0400000000000000" pitchFamily="49" charset="-128"/>
            </a:endParaRPr>
          </a:p>
          <a:p>
            <a:endParaRPr lang="ja-JP" altLang="en-US" dirty="0">
              <a:solidFill>
                <a:srgbClr val="222222"/>
              </a:solidFill>
              <a:latin typeface="BIZ UDゴシック" panose="020B0400000000000000" pitchFamily="49" charset="-128"/>
              <a:ea typeface="BIZ UDゴシック" panose="020B0400000000000000" pitchFamily="49" charset="-128"/>
            </a:endParaRPr>
          </a:p>
          <a:p>
            <a:r>
              <a:rPr lang="ja-JP" altLang="en-US" sz="2800" dirty="0">
                <a:solidFill>
                  <a:srgbClr val="222222"/>
                </a:solidFill>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受付時間</a:t>
            </a:r>
            <a:r>
              <a:rPr lang="en-US" altLang="ja-JP" sz="2800" dirty="0">
                <a:latin typeface="BIZ UDゴシック" panose="020B0400000000000000" pitchFamily="49" charset="-128"/>
                <a:ea typeface="BIZ UDゴシック" panose="020B0400000000000000" pitchFamily="49" charset="-128"/>
              </a:rPr>
              <a:t>】</a:t>
            </a:r>
          </a:p>
          <a:p>
            <a:endParaRPr lang="ja-JP" altLang="en-US" sz="2800" dirty="0">
              <a:latin typeface="BIZ UDゴシック" panose="020B0400000000000000" pitchFamily="49" charset="-128"/>
              <a:ea typeface="BIZ UDゴシック" panose="020B0400000000000000" pitchFamily="49" charset="-128"/>
            </a:endParaRPr>
          </a:p>
          <a:p>
            <a:r>
              <a:rPr lang="ja-JP" altLang="en-US" sz="2800" dirty="0">
                <a:solidFill>
                  <a:srgbClr val="222222"/>
                </a:solidFill>
                <a:latin typeface="BIZ UDゴシック" panose="020B0400000000000000" pitchFamily="49" charset="-128"/>
                <a:ea typeface="BIZ UDゴシック" panose="020B0400000000000000" pitchFamily="49" charset="-128"/>
              </a:rPr>
              <a:t>　　</a:t>
            </a:r>
            <a:r>
              <a:rPr lang="ja-JP" altLang="en-US" sz="2800" b="1" u="sng" dirty="0">
                <a:solidFill>
                  <a:srgbClr val="FF0000"/>
                </a:solidFill>
                <a:latin typeface="BIZ UDゴシック" panose="020B0400000000000000" pitchFamily="49" charset="-128"/>
                <a:ea typeface="BIZ UDゴシック" panose="020B0400000000000000" pitchFamily="49" charset="-128"/>
              </a:rPr>
              <a:t>令和８年３月９日～同年１２月３０日</a:t>
            </a:r>
            <a:r>
              <a:rPr lang="ja-JP" altLang="en-US" sz="3200" b="1" u="sng" dirty="0">
                <a:solidFill>
                  <a:srgbClr val="FF0000"/>
                </a:solidFill>
                <a:latin typeface="BIZ UDゴシック" panose="020B0400000000000000" pitchFamily="49" charset="-128"/>
                <a:ea typeface="BIZ UDゴシック" panose="020B0400000000000000" pitchFamily="49" charset="-128"/>
              </a:rPr>
              <a:t>（全日）</a:t>
            </a:r>
            <a:endParaRPr lang="en-US" altLang="ja-JP" sz="3200" b="1" dirty="0">
              <a:latin typeface="BIZ UDゴシック" panose="020B0400000000000000" pitchFamily="49" charset="-128"/>
              <a:ea typeface="BIZ UDゴシック" panose="020B0400000000000000" pitchFamily="49" charset="-128"/>
            </a:endParaRPr>
          </a:p>
          <a:p>
            <a:r>
              <a:rPr lang="ja-JP" altLang="en-US" sz="2400" dirty="0">
                <a:latin typeface="ＭＳ ゴシック" panose="020B0609070205080204" pitchFamily="49" charset="-128"/>
                <a:ea typeface="ＭＳ ゴシック" panose="020B0609070205080204" pitchFamily="49" charset="-128"/>
              </a:rPr>
              <a:t>　</a:t>
            </a:r>
            <a:endParaRPr lang="ja-JP" altLang="en-US" sz="2400" u="sng"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70" y="3941110"/>
            <a:ext cx="2013438" cy="247749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531" y="5926234"/>
            <a:ext cx="724331" cy="492369"/>
          </a:xfrm>
          <a:prstGeom prst="rect">
            <a:avLst/>
          </a:prstGeom>
        </p:spPr>
      </p:pic>
      <p:sp>
        <p:nvSpPr>
          <p:cNvPr id="7" name="スライド番号プレースホルダー 6">
            <a:extLst>
              <a:ext uri="{FF2B5EF4-FFF2-40B4-BE49-F238E27FC236}">
                <a16:creationId xmlns:a16="http://schemas.microsoft.com/office/drawing/2014/main" id="{7BAA14C7-C09D-2BF8-8250-ADC7A7364F64}"/>
              </a:ext>
            </a:extLst>
          </p:cNvPr>
          <p:cNvSpPr>
            <a:spLocks noGrp="1"/>
          </p:cNvSpPr>
          <p:nvPr>
            <p:ph type="sldNum" sz="quarter" idx="12"/>
          </p:nvPr>
        </p:nvSpPr>
        <p:spPr/>
        <p:txBody>
          <a:bodyPr/>
          <a:lstStyle/>
          <a:p>
            <a:fld id="{3ED53214-4F1A-45CA-85EC-9787570B93BD}" type="slidenum">
              <a:rPr kumimoji="1" lang="ja-JP" altLang="en-US" smtClean="0"/>
              <a:t>30</a:t>
            </a:fld>
            <a:endParaRPr kumimoji="1" lang="ja-JP" altLang="en-US"/>
          </a:p>
        </p:txBody>
      </p:sp>
    </p:spTree>
    <p:extLst>
      <p:ext uri="{BB962C8B-B14F-4D97-AF65-F5344CB8AC3E}">
        <p14:creationId xmlns:p14="http://schemas.microsoft.com/office/powerpoint/2010/main" val="782643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48267CE0-405C-25DF-E1C1-5E2E1D4493A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CABB7F-C167-D51D-D2E1-815442C2840F}"/>
              </a:ext>
            </a:extLst>
          </p:cNvPr>
          <p:cNvSpPr txBox="1"/>
          <p:nvPr/>
        </p:nvSpPr>
        <p:spPr>
          <a:xfrm>
            <a:off x="153127" y="177224"/>
            <a:ext cx="6764993"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これまでに頂いた主なご質問</a:t>
            </a:r>
          </a:p>
        </p:txBody>
      </p:sp>
      <p:sp>
        <p:nvSpPr>
          <p:cNvPr id="4" name="スライド番号プレースホルダー 3">
            <a:extLst>
              <a:ext uri="{FF2B5EF4-FFF2-40B4-BE49-F238E27FC236}">
                <a16:creationId xmlns:a16="http://schemas.microsoft.com/office/drawing/2014/main" id="{50A342B0-EAC6-A717-99E0-B2E7625BCFD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0774E471-39D6-02FD-B70B-14A6B0ED9734}"/>
              </a:ext>
            </a:extLst>
          </p:cNvPr>
          <p:cNvSpPr txBox="1"/>
          <p:nvPr/>
        </p:nvSpPr>
        <p:spPr>
          <a:xfrm>
            <a:off x="153127" y="856357"/>
            <a:ext cx="11755844"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：使用済み商品券の送料や振込手数料は発生するのか。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：送料は専用封筒が着払い（後納）としております。また、振込手数料は事務局で対応いたします。従って、送料や振込手数料は発生いたしません。</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：たばこの購入、税理士の相談料は商品券支払いの対象となるか。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：上記はいずれも支払いの対象となります。対象とならないものについては本資料の</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P9</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をご覧ください。</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：登録した後に何か連絡はくるのか。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登録要件を満たしている場合には承認となり、事務局からの連絡はございません。</a:t>
            </a:r>
            <a:r>
              <a:rPr kumimoji="1" lang="ja-JP" altLang="en-US" sz="2400" b="1" dirty="0">
                <a:latin typeface="BIZ UDPゴシック" panose="020B0400000000000000" pitchFamily="50" charset="-128"/>
                <a:ea typeface="BIZ UDPゴシック" panose="020B0400000000000000" pitchFamily="50" charset="-128"/>
              </a:rPr>
              <a:t>３月２３日までに登録承認された事業者様は、</a:t>
            </a:r>
            <a:r>
              <a:rPr kumimoji="1" lang="en-US" altLang="ja-JP" sz="2400" b="1" dirty="0">
                <a:latin typeface="BIZ UDPゴシック" panose="020B0400000000000000" pitchFamily="50" charset="-128"/>
                <a:ea typeface="BIZ UDPゴシック" panose="020B0400000000000000" pitchFamily="50" charset="-128"/>
              </a:rPr>
              <a:t>4</a:t>
            </a:r>
            <a:r>
              <a:rPr kumimoji="1" lang="ja-JP" altLang="en-US" sz="2400" b="1" dirty="0">
                <a:latin typeface="BIZ UDPゴシック" panose="020B0400000000000000" pitchFamily="50" charset="-128"/>
                <a:ea typeface="BIZ UDPゴシック" panose="020B0400000000000000" pitchFamily="50" charset="-128"/>
              </a:rPr>
              <a:t>月１０日頃納品予定の広報物をお待ちください。</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不備等があった場合にはご連絡させて頂きます。</a:t>
            </a:r>
            <a:endParaRPr kumimoji="1" lang="en-US" altLang="ja-JP" sz="24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：換金センターへの利用済み商品券の持ち込みは可能か。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：お持ち込みは不可となります。</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4/25</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頃に到着する換金用封筒にてご郵送をお願いします。</a:t>
            </a:r>
          </a:p>
        </p:txBody>
      </p:sp>
    </p:spTree>
    <p:extLst>
      <p:ext uri="{BB962C8B-B14F-4D97-AF65-F5344CB8AC3E}">
        <p14:creationId xmlns:p14="http://schemas.microsoft.com/office/powerpoint/2010/main" val="325896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DD"/>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56103" y="1644608"/>
            <a:ext cx="11223031" cy="1938992"/>
          </a:xfrm>
          <a:prstGeom prst="rect">
            <a:avLst/>
          </a:prstGeom>
          <a:noFill/>
        </p:spPr>
        <p:txBody>
          <a:bodyPr wrap="square" rtlCol="0">
            <a:spAutoFit/>
          </a:bodyPr>
          <a:lstStyle/>
          <a:p>
            <a:r>
              <a:rPr kumimoji="1" lang="ja-JP" altLang="en-US" sz="4000" b="1" dirty="0">
                <a:latin typeface="BIZ UDPゴシック" panose="020B0400000000000000" pitchFamily="50" charset="-128"/>
                <a:ea typeface="BIZ UDPゴシック" panose="020B0400000000000000" pitchFamily="50" charset="-128"/>
              </a:rPr>
              <a:t>ご清聴ありがとうござい</a:t>
            </a:r>
            <a:r>
              <a:rPr lang="ja-JP" altLang="en-US" sz="4000" b="1" dirty="0">
                <a:latin typeface="BIZ UDPゴシック" panose="020B0400000000000000" pitchFamily="50" charset="-128"/>
                <a:ea typeface="BIZ UDPゴシック" panose="020B0400000000000000" pitchFamily="50" charset="-128"/>
              </a:rPr>
              <a:t>ました。</a:t>
            </a:r>
            <a:endParaRPr lang="en-US" altLang="ja-JP" sz="4000" b="1" dirty="0">
              <a:latin typeface="BIZ UDPゴシック" panose="020B0400000000000000" pitchFamily="50" charset="-128"/>
              <a:ea typeface="BIZ UDPゴシック" panose="020B0400000000000000" pitchFamily="50" charset="-128"/>
            </a:endParaRPr>
          </a:p>
          <a:p>
            <a:endParaRPr kumimoji="1" lang="en-US" altLang="ja-JP" sz="4000" b="1" dirty="0">
              <a:latin typeface="BIZ UDPゴシック" panose="020B0400000000000000" pitchFamily="50" charset="-128"/>
              <a:ea typeface="BIZ UDPゴシック" panose="020B0400000000000000" pitchFamily="50" charset="-128"/>
            </a:endParaRPr>
          </a:p>
          <a:p>
            <a:r>
              <a:rPr lang="ja-JP" altLang="en-US" sz="4000" b="1" dirty="0">
                <a:latin typeface="BIZ UDPゴシック" panose="020B0400000000000000" pitchFamily="50" charset="-128"/>
                <a:ea typeface="BIZ UDPゴシック" panose="020B0400000000000000" pitchFamily="50" charset="-128"/>
              </a:rPr>
              <a:t>この後は、質疑応答の時間とさせていただきます。</a:t>
            </a:r>
            <a:endParaRPr lang="en-US" altLang="ja-JP" sz="4000" b="1"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6094" y="5329381"/>
            <a:ext cx="5177287" cy="1339273"/>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619" y="6199500"/>
            <a:ext cx="626898" cy="469154"/>
          </a:xfrm>
          <a:prstGeom prst="rect">
            <a:avLst/>
          </a:prstGeom>
        </p:spPr>
      </p:pic>
      <p:sp>
        <p:nvSpPr>
          <p:cNvPr id="6" name="スライド番号プレースホルダー 5">
            <a:extLst>
              <a:ext uri="{FF2B5EF4-FFF2-40B4-BE49-F238E27FC236}">
                <a16:creationId xmlns:a16="http://schemas.microsoft.com/office/drawing/2014/main" id="{9DFC33FE-E902-DD24-23B1-770820D744B3}"/>
              </a:ext>
            </a:extLst>
          </p:cNvPr>
          <p:cNvSpPr>
            <a:spLocks noGrp="1"/>
          </p:cNvSpPr>
          <p:nvPr>
            <p:ph type="sldNum" sz="quarter" idx="12"/>
          </p:nvPr>
        </p:nvSpPr>
        <p:spPr/>
        <p:txBody>
          <a:bodyPr/>
          <a:lstStyle/>
          <a:p>
            <a:fld id="{3ED53214-4F1A-45CA-85EC-9787570B93BD}" type="slidenum">
              <a:rPr kumimoji="1" lang="ja-JP" altLang="en-US" smtClean="0"/>
              <a:t>32</a:t>
            </a:fld>
            <a:endParaRPr kumimoji="1" lang="ja-JP" altLang="en-US"/>
          </a:p>
        </p:txBody>
      </p:sp>
    </p:spTree>
    <p:extLst>
      <p:ext uri="{BB962C8B-B14F-4D97-AF65-F5344CB8AC3E}">
        <p14:creationId xmlns:p14="http://schemas.microsoft.com/office/powerpoint/2010/main" val="65635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FEC44D00-26B7-3169-B08E-7DC37AB1D28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F1112A-B491-7A75-0186-3D991DD3DA0F}"/>
              </a:ext>
            </a:extLst>
          </p:cNvPr>
          <p:cNvSpPr txBox="1"/>
          <p:nvPr/>
        </p:nvSpPr>
        <p:spPr>
          <a:xfrm>
            <a:off x="4977745" y="2791452"/>
            <a:ext cx="2236510"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質疑応答</a:t>
            </a:r>
            <a:endParaRPr kumimoji="1"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822582D4-19EA-1B4A-B658-E44D522F409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D53214-4F1A-45CA-85EC-9787570B93BD}" type="slidenum">
              <a:rPr kumimoji="1" lang="ja-JP" altLang="en-US"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メイリオ" panose="020B0604030504040204" pitchFamily="50" charset="-128"/>
              <a:cs typeface="+mn-cs"/>
            </a:endParaRPr>
          </a:p>
        </p:txBody>
      </p:sp>
    </p:spTree>
    <p:extLst>
      <p:ext uri="{BB962C8B-B14F-4D97-AF65-F5344CB8AC3E}">
        <p14:creationId xmlns:p14="http://schemas.microsoft.com/office/powerpoint/2010/main" val="1996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AA7ECFE6-A704-CB51-87FC-72CBE5420E11}"/>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2AEED6A-AE79-1659-955F-01FDD817D29B}"/>
              </a:ext>
            </a:extLst>
          </p:cNvPr>
          <p:cNvSpPr>
            <a:spLocks noGrp="1"/>
          </p:cNvSpPr>
          <p:nvPr>
            <p:ph type="sldNum" sz="quarter" idx="12"/>
          </p:nvPr>
        </p:nvSpPr>
        <p:spPr/>
        <p:txBody>
          <a:bodyPr/>
          <a:lstStyle/>
          <a:p>
            <a:fld id="{3ED53214-4F1A-45CA-85EC-9787570B93BD}" type="slidenum">
              <a:rPr kumimoji="1" lang="ja-JP" altLang="en-US" smtClean="0"/>
              <a:t>3</a:t>
            </a:fld>
            <a:endParaRPr kumimoji="1" lang="ja-JP" altLang="en-US"/>
          </a:p>
        </p:txBody>
      </p:sp>
      <p:sp>
        <p:nvSpPr>
          <p:cNvPr id="4" name="テキスト ボックス 3"/>
          <p:cNvSpPr txBox="1"/>
          <p:nvPr/>
        </p:nvSpPr>
        <p:spPr>
          <a:xfrm>
            <a:off x="1822953" y="2785919"/>
            <a:ext cx="8815740" cy="707886"/>
          </a:xfrm>
          <a:prstGeom prst="rect">
            <a:avLst/>
          </a:prstGeom>
          <a:noFill/>
        </p:spPr>
        <p:txBody>
          <a:bodyPr wrap="square" rtlCol="0">
            <a:spAutoFit/>
          </a:bodyPr>
          <a:lstStyle/>
          <a:p>
            <a:pPr lvl="0"/>
            <a:r>
              <a:rPr lang="ja-JP" altLang="ja-JP" sz="4000" b="1" dirty="0">
                <a:latin typeface="BIZ UDPゴシック" panose="020B0400000000000000" pitchFamily="50" charset="-128"/>
                <a:ea typeface="BIZ UDPゴシック" panose="020B0400000000000000" pitchFamily="50" charset="-128"/>
              </a:rPr>
              <a:t>座間市生活応援商品券</a:t>
            </a:r>
            <a:r>
              <a:rPr lang="ja-JP" altLang="en-US" sz="4000" b="1" dirty="0">
                <a:latin typeface="BIZ UDPゴシック" panose="020B0400000000000000" pitchFamily="50" charset="-128"/>
                <a:ea typeface="BIZ UDPゴシック" panose="020B0400000000000000" pitchFamily="50" charset="-128"/>
              </a:rPr>
              <a:t>事業　全体概要</a:t>
            </a:r>
            <a:endParaRPr kumimoji="1" lang="ja-JP" altLang="en-US" sz="40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971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4" name="正方形/長方形 3"/>
          <p:cNvSpPr/>
          <p:nvPr/>
        </p:nvSpPr>
        <p:spPr>
          <a:xfrm>
            <a:off x="733331" y="1053829"/>
            <a:ext cx="10125169" cy="4832092"/>
          </a:xfrm>
          <a:prstGeom prst="rect">
            <a:avLst/>
          </a:prstGeom>
        </p:spPr>
        <p:txBody>
          <a:bodyPr wrap="square">
            <a:spAutoFit/>
          </a:bodyPr>
          <a:lstStyle/>
          <a:p>
            <a:r>
              <a:rPr lang="ja-JP" altLang="en-US" sz="2800" dirty="0">
                <a:solidFill>
                  <a:srgbClr val="222222"/>
                </a:solidFill>
                <a:latin typeface="游ゴシック" panose="020B0400000000000000" pitchFamily="50" charset="-128"/>
              </a:rPr>
              <a:t>　</a:t>
            </a:r>
            <a:endParaRPr lang="en-US" altLang="ja-JP" sz="2800" dirty="0">
              <a:solidFill>
                <a:srgbClr val="222222"/>
              </a:solidFill>
              <a:latin typeface="游ゴシック" panose="020B0400000000000000" pitchFamily="50" charset="-128"/>
            </a:endParaRPr>
          </a:p>
          <a:p>
            <a:endParaRPr lang="en-US" altLang="ja-JP" sz="2800" dirty="0">
              <a:latin typeface="ＭＳ Ｐゴシック" panose="020B0600070205080204" pitchFamily="50" charset="-128"/>
              <a:ea typeface="ＭＳ Ｐゴシック" panose="020B0600070205080204" pitchFamily="50" charset="-128"/>
            </a:endParaRPr>
          </a:p>
          <a:p>
            <a:r>
              <a:rPr lang="ja-JP" altLang="en-US" sz="3200" dirty="0">
                <a:latin typeface="BIZ UDゴシック" panose="020B0400000000000000" pitchFamily="49" charset="-128"/>
                <a:ea typeface="BIZ UDゴシック" panose="020B0400000000000000" pitchFamily="49" charset="-128"/>
              </a:rPr>
              <a:t>・ 配布時期</a:t>
            </a:r>
            <a:endParaRPr lang="en-US" altLang="ja-JP" sz="3200" dirty="0">
              <a:latin typeface="BIZ UDゴシック" panose="020B0400000000000000" pitchFamily="49" charset="-128"/>
              <a:ea typeface="BIZ UDゴシック" panose="020B0400000000000000" pitchFamily="49" charset="-128"/>
            </a:endParaRPr>
          </a:p>
          <a:p>
            <a:r>
              <a:rPr lang="ja-JP" altLang="en-US" sz="2800" b="1" dirty="0">
                <a:solidFill>
                  <a:srgbClr val="222222"/>
                </a:solidFill>
                <a:latin typeface="BIZ UDゴシック" panose="020B0400000000000000" pitchFamily="49" charset="-128"/>
                <a:ea typeface="BIZ UDゴシック" panose="020B0400000000000000" pitchFamily="49" charset="-128"/>
              </a:rPr>
              <a:t>　　</a:t>
            </a:r>
            <a:r>
              <a:rPr lang="ja-JP" altLang="en-US" sz="3600" b="1" dirty="0">
                <a:solidFill>
                  <a:srgbClr val="222222"/>
                </a:solidFill>
                <a:latin typeface="BIZ UDゴシック" panose="020B0400000000000000" pitchFamily="49" charset="-128"/>
                <a:ea typeface="BIZ UDゴシック" panose="020B0400000000000000" pitchFamily="49" charset="-128"/>
              </a:rPr>
              <a:t>　</a:t>
            </a:r>
            <a:r>
              <a:rPr lang="ja-JP" altLang="en-US" sz="3600" b="1" u="sng" dirty="0">
                <a:solidFill>
                  <a:srgbClr val="FF0000"/>
                </a:solidFill>
                <a:latin typeface="BIZ UDゴシック" panose="020B0400000000000000" pitchFamily="49" charset="-128"/>
                <a:ea typeface="BIZ UDゴシック" panose="020B0400000000000000" pitchFamily="49" charset="-128"/>
              </a:rPr>
              <a:t>令和８年４月中旬～下旬にかけて順次発送</a:t>
            </a:r>
            <a:endParaRPr lang="en-US" altLang="ja-JP" sz="3600" b="1" u="sng" dirty="0">
              <a:solidFill>
                <a:srgbClr val="FF0000"/>
              </a:solidFill>
              <a:latin typeface="BIZ UDゴシック" panose="020B0400000000000000" pitchFamily="49" charset="-128"/>
              <a:ea typeface="BIZ UDゴシック" panose="020B0400000000000000" pitchFamily="49" charset="-128"/>
            </a:endParaRPr>
          </a:p>
          <a:p>
            <a:r>
              <a:rPr lang="ja-JP" altLang="en-US" sz="2800" b="1" dirty="0">
                <a:solidFill>
                  <a:srgbClr val="222222"/>
                </a:solidFill>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      </a:t>
            </a:r>
            <a:endParaRPr lang="en-US" altLang="ja-JP" sz="2800" b="1" dirty="0">
              <a:solidFill>
                <a:srgbClr val="222222"/>
              </a:solidFill>
              <a:latin typeface="BIZ UDゴシック" panose="020B0400000000000000" pitchFamily="49" charset="-128"/>
              <a:ea typeface="BIZ UDゴシック" panose="020B0400000000000000" pitchFamily="49" charset="-128"/>
            </a:endParaRPr>
          </a:p>
          <a:p>
            <a:r>
              <a:rPr lang="ja-JP" altLang="en-US" sz="3200" dirty="0">
                <a:solidFill>
                  <a:srgbClr val="222222"/>
                </a:solidFill>
                <a:latin typeface="BIZ UDゴシック" panose="020B0400000000000000" pitchFamily="49" charset="-128"/>
                <a:ea typeface="BIZ UDゴシック" panose="020B0400000000000000" pitchFamily="49" charset="-128"/>
              </a:rPr>
              <a:t>・ 配布方法</a:t>
            </a:r>
            <a:r>
              <a:rPr lang="ja-JP" altLang="en-US" sz="3200" b="1" dirty="0">
                <a:solidFill>
                  <a:srgbClr val="222222"/>
                </a:solidFill>
                <a:latin typeface="BIZ UDゴシック" panose="020B0400000000000000" pitchFamily="49" charset="-128"/>
                <a:ea typeface="BIZ UDゴシック" panose="020B0400000000000000" pitchFamily="49" charset="-128"/>
              </a:rPr>
              <a:t>　　</a:t>
            </a:r>
            <a:endParaRPr lang="en-US" altLang="ja-JP" sz="3200" b="1" dirty="0">
              <a:solidFill>
                <a:srgbClr val="222222"/>
              </a:solidFill>
              <a:latin typeface="BIZ UDゴシック" panose="020B0400000000000000" pitchFamily="49" charset="-128"/>
              <a:ea typeface="BIZ UDゴシック" panose="020B0400000000000000" pitchFamily="49" charset="-128"/>
            </a:endParaRPr>
          </a:p>
          <a:p>
            <a:r>
              <a:rPr lang="ja-JP" altLang="en-US" sz="3200" b="1" dirty="0">
                <a:solidFill>
                  <a:srgbClr val="222222"/>
                </a:solidFill>
                <a:latin typeface="BIZ UDゴシック" panose="020B0400000000000000" pitchFamily="49" charset="-128"/>
                <a:ea typeface="BIZ UDゴシック" panose="020B0400000000000000" pitchFamily="49" charset="-128"/>
              </a:rPr>
              <a:t>　　　</a:t>
            </a:r>
            <a:r>
              <a:rPr lang="ja-JP" altLang="en-US" sz="3600" b="1" dirty="0">
                <a:solidFill>
                  <a:srgbClr val="FF0000"/>
                </a:solidFill>
                <a:latin typeface="BIZ UDゴシック" panose="020B0400000000000000" pitchFamily="49" charset="-128"/>
                <a:ea typeface="BIZ UDゴシック" panose="020B0400000000000000" pitchFamily="49" charset="-128"/>
              </a:rPr>
              <a:t>簡易書留郵便</a:t>
            </a:r>
            <a:r>
              <a:rPr lang="ja-JP" altLang="en-US" sz="2800" b="1" dirty="0">
                <a:solidFill>
                  <a:srgbClr val="222222"/>
                </a:solidFill>
                <a:latin typeface="BIZ UDゴシック" panose="020B0400000000000000" pitchFamily="49" charset="-128"/>
                <a:ea typeface="BIZ UDゴシック" panose="020B0400000000000000" pitchFamily="49" charset="-128"/>
              </a:rPr>
              <a:t>　</a:t>
            </a:r>
            <a:endParaRPr lang="en-US" altLang="ja-JP" sz="2800" b="1" dirty="0">
              <a:solidFill>
                <a:srgbClr val="222222"/>
              </a:solidFill>
              <a:latin typeface="BIZ UDゴシック" panose="020B0400000000000000" pitchFamily="49" charset="-128"/>
              <a:ea typeface="BIZ UDゴシック" panose="020B0400000000000000" pitchFamily="49" charset="-128"/>
            </a:endParaRPr>
          </a:p>
          <a:p>
            <a:endParaRPr kumimoji="1" lang="en-US" altLang="ja-JP" sz="2800" b="1" dirty="0">
              <a:solidFill>
                <a:srgbClr val="222222"/>
              </a:solidFill>
              <a:latin typeface="BIZ UDゴシック" panose="020B0400000000000000" pitchFamily="49" charset="-128"/>
              <a:ea typeface="BIZ UDゴシック" panose="020B0400000000000000" pitchFamily="49" charset="-128"/>
            </a:endParaRPr>
          </a:p>
          <a:p>
            <a:r>
              <a:rPr kumimoji="1" lang="ja-JP" altLang="en-US" sz="2800" dirty="0">
                <a:solidFill>
                  <a:srgbClr val="222222"/>
                </a:solidFill>
                <a:latin typeface="BIZ UDゴシック" panose="020B0400000000000000" pitchFamily="49" charset="-128"/>
                <a:ea typeface="BIZ UDゴシック" panose="020B0400000000000000" pitchFamily="49" charset="-128"/>
              </a:rPr>
              <a:t>・ </a:t>
            </a:r>
            <a:r>
              <a:rPr kumimoji="1" lang="ja-JP" altLang="en-US" sz="3200" dirty="0">
                <a:solidFill>
                  <a:srgbClr val="222222"/>
                </a:solidFill>
                <a:latin typeface="BIZ UDゴシック" panose="020B0400000000000000" pitchFamily="49" charset="-128"/>
                <a:ea typeface="BIZ UDゴシック" panose="020B0400000000000000" pitchFamily="49" charset="-128"/>
              </a:rPr>
              <a:t>利用期限 </a:t>
            </a:r>
            <a:r>
              <a:rPr kumimoji="1" lang="ja-JP" altLang="en-US" sz="2800" b="1" dirty="0">
                <a:solidFill>
                  <a:srgbClr val="222222"/>
                </a:solidFill>
                <a:latin typeface="BIZ UDゴシック" panose="020B0400000000000000" pitchFamily="49" charset="-128"/>
                <a:ea typeface="BIZ UDゴシック" panose="020B0400000000000000" pitchFamily="49" charset="-128"/>
              </a:rPr>
              <a:t>　　</a:t>
            </a:r>
            <a:endParaRPr kumimoji="1" lang="en-US" altLang="ja-JP" sz="2800" b="1" dirty="0">
              <a:solidFill>
                <a:srgbClr val="222222"/>
              </a:solidFill>
              <a:latin typeface="BIZ UDゴシック" panose="020B0400000000000000" pitchFamily="49" charset="-128"/>
              <a:ea typeface="BIZ UDゴシック" panose="020B0400000000000000" pitchFamily="49" charset="-128"/>
            </a:endParaRPr>
          </a:p>
          <a:p>
            <a:r>
              <a:rPr kumimoji="1" lang="ja-JP" altLang="en-US" sz="2800" b="1" dirty="0">
                <a:solidFill>
                  <a:srgbClr val="222222"/>
                </a:solidFill>
                <a:latin typeface="BIZ UDゴシック" panose="020B0400000000000000" pitchFamily="49" charset="-128"/>
                <a:ea typeface="BIZ UDゴシック" panose="020B0400000000000000" pitchFamily="49" charset="-128"/>
              </a:rPr>
              <a:t>　     １０月３１日（土）まで</a:t>
            </a:r>
            <a:r>
              <a:rPr kumimoji="1" lang="ja-JP" altLang="en-US" sz="2800" b="1" dirty="0">
                <a:solidFill>
                  <a:srgbClr val="222222"/>
                </a:solidFill>
                <a:latin typeface="BIZ UDPゴシック" panose="020B0400000000000000" pitchFamily="50" charset="-128"/>
                <a:ea typeface="BIZ UDPゴシック" panose="020B0400000000000000" pitchFamily="50" charset="-128"/>
              </a:rPr>
              <a:t>  </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362139" y="596181"/>
            <a:ext cx="11761862" cy="1169551"/>
          </a:xfrm>
          <a:prstGeom prst="rect">
            <a:avLst/>
          </a:prstGeom>
          <a:noFill/>
        </p:spPr>
        <p:txBody>
          <a:bodyPr wrap="square" rtlCol="0">
            <a:spAutoFit/>
          </a:bodyPr>
          <a:lstStyle/>
          <a:p>
            <a:pPr>
              <a:lnSpc>
                <a:spcPct val="150000"/>
              </a:lnSpc>
            </a:pPr>
            <a:r>
              <a:rPr lang="ja-JP" altLang="en-US" sz="2800" b="1" dirty="0">
                <a:latin typeface="HGP創英角ｺﾞｼｯｸUB" panose="020B0900000000000000" pitchFamily="50" charset="-128"/>
                <a:ea typeface="HGP創英角ｺﾞｼｯｸUB" panose="020B0900000000000000" pitchFamily="50" charset="-128"/>
              </a:rPr>
              <a:t>　</a:t>
            </a:r>
            <a:r>
              <a:rPr lang="ja-JP" altLang="en-US" sz="2800" b="1" dirty="0">
                <a:latin typeface="BIZ UDPゴシック" panose="020B0400000000000000" pitchFamily="50" charset="-128"/>
                <a:ea typeface="BIZ UDPゴシック" panose="020B0400000000000000" pitchFamily="50" charset="-128"/>
              </a:rPr>
              <a:t>座間市では、全市民の方を対象に、５，０００円の商品券を配布します。</a:t>
            </a:r>
            <a:endParaRPr lang="en-US" altLang="ja-JP" sz="2800" b="1" dirty="0">
              <a:latin typeface="BIZ UDPゴシック" panose="020B0400000000000000" pitchFamily="50" charset="-128"/>
              <a:ea typeface="BIZ UDPゴシック" panose="020B0400000000000000" pitchFamily="50" charset="-128"/>
            </a:endParaRPr>
          </a:p>
          <a:p>
            <a:r>
              <a:rPr lang="ja-JP" altLang="en-US" sz="2800"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（１，０００円を５枚）</a:t>
            </a:r>
            <a:r>
              <a:rPr lang="ja-JP" altLang="en-US" sz="2800" b="1" dirty="0">
                <a:latin typeface="BIZ UDPゴシック" panose="020B0400000000000000" pitchFamily="50" charset="-128"/>
                <a:ea typeface="BIZ UDPゴシック" panose="020B0400000000000000" pitchFamily="50" charset="-128"/>
              </a:rPr>
              <a:t>　</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おつりは出ません</a:t>
            </a:r>
            <a:endParaRPr lang="en-US" altLang="ja-JP" sz="2000" b="1" dirty="0">
              <a:latin typeface="BIZ UDPゴシック" panose="020B0400000000000000" pitchFamily="50" charset="-128"/>
              <a:ea typeface="BIZ UDPゴシック" panose="020B0400000000000000" pitchFamily="50" charset="-128"/>
            </a:endParaRPr>
          </a:p>
        </p:txBody>
      </p:sp>
      <p:sp>
        <p:nvSpPr>
          <p:cNvPr id="7" name="楕円 6"/>
          <p:cNvSpPr/>
          <p:nvPr/>
        </p:nvSpPr>
        <p:spPr>
          <a:xfrm>
            <a:off x="4950069" y="3842433"/>
            <a:ext cx="4783933" cy="1451227"/>
          </a:xfrm>
          <a:prstGeom prst="ellipse">
            <a:avLst/>
          </a:prstGeom>
          <a:solidFill>
            <a:srgbClr val="F9A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届いたその日から</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すぐに、使用できます！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3133" y="3279457"/>
            <a:ext cx="1775129" cy="2515606"/>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3222" y="5384079"/>
            <a:ext cx="658261" cy="410984"/>
          </a:xfrm>
          <a:prstGeom prst="rect">
            <a:avLst/>
          </a:prstGeom>
        </p:spPr>
      </p:pic>
      <p:sp>
        <p:nvSpPr>
          <p:cNvPr id="5" name="スライド番号プレースホルダー 4">
            <a:extLst>
              <a:ext uri="{FF2B5EF4-FFF2-40B4-BE49-F238E27FC236}">
                <a16:creationId xmlns:a16="http://schemas.microsoft.com/office/drawing/2014/main" id="{B84D5D4F-AFB1-6D3B-8C91-C417A901DE1C}"/>
              </a:ext>
            </a:extLst>
          </p:cNvPr>
          <p:cNvSpPr>
            <a:spLocks noGrp="1"/>
          </p:cNvSpPr>
          <p:nvPr>
            <p:ph type="sldNum" sz="quarter" idx="12"/>
          </p:nvPr>
        </p:nvSpPr>
        <p:spPr/>
        <p:txBody>
          <a:bodyPr/>
          <a:lstStyle/>
          <a:p>
            <a:fld id="{3ED53214-4F1A-45CA-85EC-9787570B93BD}" type="slidenum">
              <a:rPr kumimoji="1" lang="ja-JP" altLang="en-US" smtClean="0"/>
              <a:t>4</a:t>
            </a:fld>
            <a:endParaRPr kumimoji="1" lang="ja-JP" altLang="en-US"/>
          </a:p>
        </p:txBody>
      </p:sp>
    </p:spTree>
    <p:extLst>
      <p:ext uri="{BB962C8B-B14F-4D97-AF65-F5344CB8AC3E}">
        <p14:creationId xmlns:p14="http://schemas.microsoft.com/office/powerpoint/2010/main" val="23149945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12" name="楕円 11"/>
          <p:cNvSpPr/>
          <p:nvPr/>
        </p:nvSpPr>
        <p:spPr>
          <a:xfrm>
            <a:off x="230644" y="3603039"/>
            <a:ext cx="1884218" cy="81086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30644" y="1138911"/>
            <a:ext cx="1884218" cy="70294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063869" y="3868556"/>
            <a:ext cx="10691446" cy="269725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4807527" y="311418"/>
            <a:ext cx="3020290" cy="769441"/>
          </a:xfrm>
          <a:prstGeom prst="rect">
            <a:avLst/>
          </a:prstGeom>
          <a:noFill/>
        </p:spPr>
        <p:txBody>
          <a:bodyPr wrap="square" rtlCol="0">
            <a:spAutoFit/>
          </a:bodyPr>
          <a:lstStyle/>
          <a:p>
            <a:pPr algn="ctr"/>
            <a:r>
              <a:rPr kumimoji="1" lang="ja-JP" altLang="en-US" sz="4400" b="1" dirty="0">
                <a:latin typeface="BIZ UDPゴシック" panose="020B0400000000000000" pitchFamily="50" charset="-128"/>
                <a:ea typeface="BIZ UDPゴシック" panose="020B0400000000000000" pitchFamily="50" charset="-128"/>
              </a:rPr>
              <a:t>目的と予算</a:t>
            </a:r>
          </a:p>
        </p:txBody>
      </p:sp>
      <p:sp>
        <p:nvSpPr>
          <p:cNvPr id="4" name="テキスト ボックス 3"/>
          <p:cNvSpPr txBox="1"/>
          <p:nvPr/>
        </p:nvSpPr>
        <p:spPr>
          <a:xfrm>
            <a:off x="1512277" y="1796418"/>
            <a:ext cx="9942233" cy="1275221"/>
          </a:xfrm>
          <a:prstGeom prst="rect">
            <a:avLst/>
          </a:prstGeom>
          <a:noFill/>
        </p:spPr>
        <p:txBody>
          <a:bodyPr wrap="square" rtlCol="0">
            <a:spAutoFit/>
          </a:bodyPr>
          <a:lstStyle/>
          <a:p>
            <a:pPr>
              <a:lnSpc>
                <a:spcPct val="150000"/>
              </a:lnSpc>
            </a:pPr>
            <a:r>
              <a:rPr kumimoji="1" lang="ja-JP" altLang="en-US" sz="2800" b="1" dirty="0">
                <a:latin typeface="ＭＳ ゴシック" panose="020B0609070205080204" pitchFamily="49" charset="-128"/>
                <a:ea typeface="ＭＳ ゴシック" panose="020B0609070205080204" pitchFamily="49" charset="-128"/>
              </a:rPr>
              <a:t>　</a:t>
            </a:r>
            <a:r>
              <a:rPr kumimoji="1" lang="ja-JP" altLang="en-US" sz="2800" b="1" dirty="0">
                <a:latin typeface="BIZ UDPゴシック" panose="020B0400000000000000" pitchFamily="50" charset="-128"/>
                <a:ea typeface="BIZ UDPゴシック" panose="020B0400000000000000" pitchFamily="50" charset="-128"/>
              </a:rPr>
              <a:t>物価高の影響を受けている市民や事業者を応援するため</a:t>
            </a:r>
            <a:endParaRPr kumimoji="1" lang="en-US" altLang="ja-JP" sz="28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b="1" dirty="0">
                <a:latin typeface="BIZ UDPゴシック" panose="020B0400000000000000" pitchFamily="50" charset="-128"/>
                <a:ea typeface="BIZ UDPゴシック" panose="020B0400000000000000" pitchFamily="50" charset="-128"/>
              </a:rPr>
              <a:t>　　市内の登録店舗で使用できる商品券を発行します。</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610488" y="3659075"/>
            <a:ext cx="1111202" cy="646331"/>
          </a:xfrm>
          <a:prstGeom prst="rect">
            <a:avLst/>
          </a:prstGeom>
          <a:noFill/>
        </p:spPr>
        <p:txBody>
          <a:bodyPr wrap="none" rtlCol="0">
            <a:spAutoFit/>
          </a:bodyPr>
          <a:lstStyle/>
          <a:p>
            <a:r>
              <a:rPr kumimoji="1" lang="ja-JP" altLang="en-US" sz="3600" b="1" dirty="0">
                <a:latin typeface="BIZ UDPゴシック" panose="020B0400000000000000" pitchFamily="50" charset="-128"/>
                <a:ea typeface="BIZ UDPゴシック" panose="020B0400000000000000" pitchFamily="50" charset="-128"/>
              </a:rPr>
              <a:t>予算</a:t>
            </a:r>
            <a:endParaRPr lang="ja-JP" altLang="en-US"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10488" y="1129783"/>
            <a:ext cx="1111202" cy="646331"/>
          </a:xfrm>
          <a:prstGeom prst="rect">
            <a:avLst/>
          </a:prstGeom>
          <a:noFill/>
        </p:spPr>
        <p:txBody>
          <a:bodyPr wrap="none" rtlCol="0">
            <a:spAutoFit/>
          </a:bodyPr>
          <a:lstStyle/>
          <a:p>
            <a:r>
              <a:rPr kumimoji="1" lang="ja-JP" altLang="en-US" sz="3600" b="1" dirty="0">
                <a:latin typeface="BIZ UDPゴシック" panose="020B0400000000000000" pitchFamily="50" charset="-128"/>
                <a:ea typeface="BIZ UDPゴシック" panose="020B0400000000000000" pitchFamily="50" charset="-128"/>
              </a:rPr>
              <a:t>目的</a:t>
            </a:r>
            <a:endParaRPr lang="ja-JP" altLang="en-US"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1169377" y="4394649"/>
            <a:ext cx="9785838" cy="738664"/>
          </a:xfrm>
          <a:prstGeom prst="rect">
            <a:avLst/>
          </a:prstGeom>
          <a:noFill/>
        </p:spPr>
        <p:txBody>
          <a:bodyPr wrap="square" rtlCol="0">
            <a:spAutoFit/>
          </a:bodyPr>
          <a:lstStyle/>
          <a:p>
            <a:pPr>
              <a:lnSpc>
                <a:spcPct val="150000"/>
              </a:lnSpc>
            </a:pPr>
            <a:r>
              <a:rPr kumimoji="1" lang="ja-JP" altLang="en-US" sz="2800" b="1" dirty="0">
                <a:latin typeface="ＭＳ ゴシック" panose="020B0609070205080204" pitchFamily="49" charset="-128"/>
                <a:ea typeface="ＭＳ ゴシック" panose="020B0609070205080204" pitchFamily="49" charset="-128"/>
              </a:rPr>
              <a:t>　</a:t>
            </a:r>
            <a:r>
              <a:rPr kumimoji="1" lang="ja-JP" altLang="en-US" sz="2800" b="1" dirty="0">
                <a:latin typeface="BIZ UDゴシック" panose="020B0400000000000000" pitchFamily="49" charset="-128"/>
                <a:ea typeface="BIZ UDゴシック" panose="020B0400000000000000" pitchFamily="49" charset="-128"/>
              </a:rPr>
              <a:t>   世帯数</a:t>
            </a:r>
            <a:r>
              <a:rPr kumimoji="1" lang="en-US" altLang="ja-JP" sz="2800" b="1" dirty="0">
                <a:latin typeface="BIZ UDゴシック" panose="020B0400000000000000" pitchFamily="49" charset="-128"/>
                <a:ea typeface="BIZ UDゴシック" panose="020B0400000000000000" pitchFamily="49" charset="-128"/>
              </a:rPr>
              <a:t>/</a:t>
            </a:r>
            <a:r>
              <a:rPr kumimoji="1" lang="ja-JP" altLang="en-US" sz="2800" b="1" dirty="0">
                <a:latin typeface="BIZ UDゴシック" panose="020B0400000000000000" pitchFamily="49" charset="-128"/>
                <a:ea typeface="BIZ UDゴシック" panose="020B0400000000000000" pitchFamily="49" charset="-128"/>
              </a:rPr>
              <a:t>人口 　約６６，０００件</a:t>
            </a:r>
            <a:r>
              <a:rPr kumimoji="1" lang="en-US" altLang="ja-JP" sz="2800" b="1" dirty="0">
                <a:latin typeface="BIZ UDゴシック" panose="020B0400000000000000" pitchFamily="49" charset="-128"/>
                <a:ea typeface="BIZ UDゴシック" panose="020B0400000000000000" pitchFamily="49" charset="-128"/>
              </a:rPr>
              <a:t>/</a:t>
            </a:r>
            <a:r>
              <a:rPr kumimoji="1" lang="ja-JP" altLang="en-US" sz="2800" b="1" dirty="0">
                <a:latin typeface="BIZ UDゴシック" panose="020B0400000000000000" pitchFamily="49" charset="-128"/>
                <a:ea typeface="BIZ UDゴシック" panose="020B0400000000000000" pitchFamily="49" charset="-128"/>
              </a:rPr>
              <a:t>約１３０，０００人</a:t>
            </a:r>
          </a:p>
        </p:txBody>
      </p:sp>
      <p:sp>
        <p:nvSpPr>
          <p:cNvPr id="10" name="テキスト ボックス 9"/>
          <p:cNvSpPr txBox="1"/>
          <p:nvPr/>
        </p:nvSpPr>
        <p:spPr>
          <a:xfrm>
            <a:off x="1512277" y="5039891"/>
            <a:ext cx="10804143" cy="830997"/>
          </a:xfrm>
          <a:prstGeom prst="rect">
            <a:avLst/>
          </a:prstGeom>
          <a:noFill/>
        </p:spPr>
        <p:txBody>
          <a:bodyPr wrap="square" rtlCol="0">
            <a:spAutoFit/>
          </a:bodyPr>
          <a:lstStyle/>
          <a:p>
            <a:pPr>
              <a:lnSpc>
                <a:spcPct val="150000"/>
              </a:lnSpc>
            </a:pPr>
            <a:r>
              <a:rPr kumimoji="1" lang="ja-JP" altLang="en-US" sz="2800" b="1" dirty="0">
                <a:latin typeface="ＭＳ ゴシック" panose="020B0609070205080204" pitchFamily="49" charset="-128"/>
                <a:ea typeface="ＭＳ ゴシック" panose="020B0609070205080204" pitchFamily="49" charset="-128"/>
              </a:rPr>
              <a:t>　    </a:t>
            </a:r>
            <a:r>
              <a:rPr kumimoji="1" lang="ja-JP" altLang="en-US" sz="2800" b="1" dirty="0">
                <a:latin typeface="BIZ UDゴシック" panose="020B0400000000000000" pitchFamily="49" charset="-128"/>
                <a:ea typeface="BIZ UDゴシック" panose="020B0400000000000000" pitchFamily="49" charset="-128"/>
              </a:rPr>
              <a:t>予算総額　 約７億６千万円</a:t>
            </a:r>
            <a:r>
              <a:rPr kumimoji="1" lang="ja-JP" altLang="en-US" sz="3200" b="1" dirty="0">
                <a:latin typeface="BIZ UDPゴシック" panose="020B0400000000000000" pitchFamily="50" charset="-128"/>
                <a:ea typeface="BIZ UDPゴシック" panose="020B0400000000000000" pitchFamily="50" charset="-128"/>
              </a:rPr>
              <a:t>　</a:t>
            </a:r>
          </a:p>
        </p:txBody>
      </p:sp>
      <p:sp>
        <p:nvSpPr>
          <p:cNvPr id="13" name="テキスト ボックス 12"/>
          <p:cNvSpPr txBox="1"/>
          <p:nvPr/>
        </p:nvSpPr>
        <p:spPr>
          <a:xfrm>
            <a:off x="3085806" y="5778555"/>
            <a:ext cx="9747792" cy="507831"/>
          </a:xfrm>
          <a:prstGeom prst="rect">
            <a:avLst/>
          </a:prstGeom>
          <a:noFill/>
        </p:spPr>
        <p:txBody>
          <a:bodyPr wrap="square" rtlCol="0">
            <a:spAutoFit/>
          </a:bodyPr>
          <a:lstStyle/>
          <a:p>
            <a:pPr>
              <a:lnSpc>
                <a:spcPct val="150000"/>
              </a:lnSpc>
            </a:pPr>
            <a:r>
              <a:rPr lang="ja-JP" altLang="en-US" b="1" dirty="0">
                <a:solidFill>
                  <a:srgbClr val="FF0000"/>
                </a:solidFill>
                <a:latin typeface="BIZ UDPゴシック" panose="020B0400000000000000" pitchFamily="50" charset="-128"/>
                <a:ea typeface="BIZ UDPゴシック" panose="020B0400000000000000" pitchFamily="50" charset="-128"/>
              </a:rPr>
              <a:t>国の</a:t>
            </a:r>
            <a:r>
              <a:rPr lang="zh-TW" altLang="en-US" b="1" dirty="0">
                <a:solidFill>
                  <a:srgbClr val="FF0000"/>
                </a:solidFill>
                <a:latin typeface="BIZ UDPゴシック" panose="020B0400000000000000" pitchFamily="50" charset="-128"/>
                <a:ea typeface="BIZ UDPゴシック" panose="020B0400000000000000" pitchFamily="50" charset="-128"/>
              </a:rPr>
              <a:t>物価高騰対応重点支援地方創生臨時交付金</a:t>
            </a:r>
            <a:r>
              <a:rPr lang="ja-JP" altLang="en-US" b="1" dirty="0">
                <a:solidFill>
                  <a:srgbClr val="FF0000"/>
                </a:solidFill>
                <a:latin typeface="BIZ UDPゴシック" panose="020B0400000000000000" pitchFamily="50" charset="-128"/>
                <a:ea typeface="BIZ UDPゴシック" panose="020B0400000000000000" pitchFamily="50" charset="-128"/>
              </a:rPr>
              <a:t>を活用しています。</a:t>
            </a:r>
            <a:endParaRPr kumimoji="1" lang="ja-JP" altLang="en-US" sz="2800" b="1" dirty="0">
              <a:solidFill>
                <a:srgbClr val="FF0000"/>
              </a:solidFill>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042C1DCE-0DCD-926C-D711-634BACF6FCD0}"/>
              </a:ext>
            </a:extLst>
          </p:cNvPr>
          <p:cNvSpPr>
            <a:spLocks noGrp="1"/>
          </p:cNvSpPr>
          <p:nvPr>
            <p:ph type="sldNum" sz="quarter" idx="12"/>
          </p:nvPr>
        </p:nvSpPr>
        <p:spPr/>
        <p:txBody>
          <a:bodyPr/>
          <a:lstStyle/>
          <a:p>
            <a:fld id="{3ED53214-4F1A-45CA-85EC-9787570B93BD}" type="slidenum">
              <a:rPr kumimoji="1" lang="ja-JP" altLang="en-US" smtClean="0"/>
              <a:t>5</a:t>
            </a:fld>
            <a:endParaRPr kumimoji="1" lang="ja-JP" altLang="en-US"/>
          </a:p>
        </p:txBody>
      </p:sp>
    </p:spTree>
    <p:extLst>
      <p:ext uri="{BB962C8B-B14F-4D97-AF65-F5344CB8AC3E}">
        <p14:creationId xmlns:p14="http://schemas.microsoft.com/office/powerpoint/2010/main" val="297885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a:extLst>
            <a:ext uri="{FF2B5EF4-FFF2-40B4-BE49-F238E27FC236}">
              <a16:creationId xmlns:a16="http://schemas.microsoft.com/office/drawing/2014/main" id="{54B7D81A-A2F4-15B2-2A05-212745ED50B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306844-6C3F-8E6F-80A9-793EB9F41D29}"/>
              </a:ext>
            </a:extLst>
          </p:cNvPr>
          <p:cNvSpPr txBox="1"/>
          <p:nvPr/>
        </p:nvSpPr>
        <p:spPr>
          <a:xfrm>
            <a:off x="4536833" y="2781701"/>
            <a:ext cx="299695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事業者要件</a:t>
            </a:r>
            <a:endParaRPr kumimoji="1"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3AB8D6AE-0866-44A8-758B-6AFCF1BEA588}"/>
              </a:ext>
            </a:extLst>
          </p:cNvPr>
          <p:cNvSpPr>
            <a:spLocks noGrp="1"/>
          </p:cNvSpPr>
          <p:nvPr>
            <p:ph type="sldNum" sz="quarter" idx="12"/>
          </p:nvPr>
        </p:nvSpPr>
        <p:spPr/>
        <p:txBody>
          <a:bodyPr/>
          <a:lstStyle/>
          <a:p>
            <a:fld id="{3ED53214-4F1A-45CA-85EC-9787570B93BD}" type="slidenum">
              <a:rPr kumimoji="1" lang="ja-JP" altLang="en-US" smtClean="0"/>
              <a:t>6</a:t>
            </a:fld>
            <a:endParaRPr kumimoji="1" lang="ja-JP" altLang="en-US"/>
          </a:p>
        </p:txBody>
      </p:sp>
    </p:spTree>
    <p:extLst>
      <p:ext uri="{BB962C8B-B14F-4D97-AF65-F5344CB8AC3E}">
        <p14:creationId xmlns:p14="http://schemas.microsoft.com/office/powerpoint/2010/main" val="146752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5" name="角丸四角形 4"/>
          <p:cNvSpPr/>
          <p:nvPr/>
        </p:nvSpPr>
        <p:spPr>
          <a:xfrm>
            <a:off x="593046" y="1226468"/>
            <a:ext cx="11196963" cy="213176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101563" y="352218"/>
            <a:ext cx="6179927" cy="707886"/>
          </a:xfrm>
          <a:prstGeom prst="rect">
            <a:avLst/>
          </a:prstGeom>
          <a:noFill/>
          <a:ln>
            <a:noFill/>
          </a:ln>
        </p:spPr>
        <p:txBody>
          <a:bodyPr wrap="square" rtlCol="0">
            <a:spAutoFit/>
          </a:bodyPr>
          <a:lstStyle/>
          <a:p>
            <a:pPr algn="ctr"/>
            <a:r>
              <a:rPr kumimoji="1" lang="ja-JP" altLang="en-US" sz="4000" b="1" dirty="0">
                <a:latin typeface="BIZ UDゴシック" panose="020B0400000000000000" pitchFamily="49" charset="-128"/>
                <a:ea typeface="BIZ UDゴシック" panose="020B0400000000000000" pitchFamily="49" charset="-128"/>
              </a:rPr>
              <a:t>対象の店舗について</a:t>
            </a:r>
          </a:p>
        </p:txBody>
      </p:sp>
      <p:sp>
        <p:nvSpPr>
          <p:cNvPr id="2" name="テキスト ボックス 1"/>
          <p:cNvSpPr txBox="1"/>
          <p:nvPr/>
        </p:nvSpPr>
        <p:spPr>
          <a:xfrm>
            <a:off x="516566" y="1285215"/>
            <a:ext cx="11196963" cy="1938992"/>
          </a:xfrm>
          <a:prstGeom prst="rect">
            <a:avLst/>
          </a:prstGeom>
          <a:noFill/>
        </p:spPr>
        <p:txBody>
          <a:bodyPr wrap="square" rtlCol="0">
            <a:spAutoFit/>
          </a:bodyPr>
          <a:lstStyle/>
          <a:p>
            <a:pPr algn="ctr">
              <a:lnSpc>
                <a:spcPct val="150000"/>
              </a:lnSpc>
            </a:pPr>
            <a:r>
              <a:rPr lang="ja-JP" altLang="en-US" sz="4000" dirty="0">
                <a:latin typeface="BIZ UDゴシック" panose="020B0400000000000000" pitchFamily="49" charset="-128"/>
                <a:ea typeface="BIZ UDゴシック" panose="020B0400000000000000" pitchFamily="49" charset="-128"/>
                <a:cs typeface="Times New Roman" panose="02020603050405020304" pitchFamily="18" charset="0"/>
              </a:rPr>
              <a:t>座間市内の事業者であれば</a:t>
            </a:r>
            <a:endParaRPr lang="en-US" altLang="ja-JP" sz="40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ct val="150000"/>
              </a:lnSpc>
            </a:pPr>
            <a:r>
              <a:rPr lang="ja-JP" altLang="en-US" sz="40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法人・個人問わず登録申請可能（審査有）</a:t>
            </a:r>
            <a:endParaRPr lang="en-US" altLang="ja-JP" sz="40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0" name="テキスト ボックス 9"/>
          <p:cNvSpPr txBox="1"/>
          <p:nvPr/>
        </p:nvSpPr>
        <p:spPr>
          <a:xfrm>
            <a:off x="84851" y="3573393"/>
            <a:ext cx="12060391" cy="1323439"/>
          </a:xfrm>
          <a:prstGeom prst="rect">
            <a:avLst/>
          </a:prstGeom>
          <a:noFill/>
        </p:spPr>
        <p:txBody>
          <a:bodyPr wrap="square" rtlCol="0">
            <a:spAutoFit/>
          </a:bodyPr>
          <a:lstStyle/>
          <a:p>
            <a:r>
              <a:rPr kumimoji="1" lang="ja-JP" altLang="en-US" sz="3600" b="1" dirty="0">
                <a:solidFill>
                  <a:srgbClr val="FF0000"/>
                </a:solidFill>
                <a:latin typeface="BIZ UDPゴシック" panose="020B0400000000000000" pitchFamily="50" charset="-128"/>
                <a:ea typeface="BIZ UDPゴシック" panose="020B0400000000000000" pitchFamily="50" charset="-128"/>
              </a:rPr>
              <a:t>令和８年３月２３日（月）まで</a:t>
            </a:r>
            <a:r>
              <a:rPr kumimoji="1" lang="ja-JP" altLang="en-US" sz="2800" dirty="0">
                <a:latin typeface="BIZ UDPゴシック" panose="020B0400000000000000" pitchFamily="50" charset="-128"/>
                <a:ea typeface="BIZ UDPゴシック" panose="020B0400000000000000" pitchFamily="50" charset="-128"/>
              </a:rPr>
              <a:t>に商品券取扱店舗に登録完了した事業者様は、市民配布商品券に同封する</a:t>
            </a:r>
            <a:r>
              <a:rPr kumimoji="1" lang="ja-JP" altLang="en-US" sz="2800" dirty="0">
                <a:solidFill>
                  <a:srgbClr val="FF0000"/>
                </a:solidFill>
                <a:latin typeface="BIZ UDPゴシック" panose="020B0400000000000000" pitchFamily="50" charset="-128"/>
                <a:ea typeface="BIZ UDPゴシック" panose="020B0400000000000000" pitchFamily="50" charset="-128"/>
              </a:rPr>
              <a:t>チラシ（取扱店舗リスト）に掲載されます。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期日後に登録があった店舗も、ホームページのリストは、随時更新します。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1092440" y="5365649"/>
            <a:ext cx="8471393" cy="1138773"/>
          </a:xfrm>
          <a:prstGeom prst="rect">
            <a:avLst/>
          </a:prstGeom>
          <a:noFill/>
        </p:spPr>
        <p:txBody>
          <a:bodyPr wrap="square" rtlCol="0">
            <a:spAutoFit/>
          </a:bodyPr>
          <a:lstStyle/>
          <a:p>
            <a:r>
              <a:rPr lang="ja-JP" altLang="en-US" sz="3200" dirty="0"/>
              <a:t>より多くの事業者様をご紹介するため、</a:t>
            </a:r>
            <a:endParaRPr lang="en-US" altLang="ja-JP" sz="3200" dirty="0"/>
          </a:p>
          <a:p>
            <a:r>
              <a:rPr lang="ja-JP" altLang="en-US" sz="3200" dirty="0"/>
              <a:t>期日までの登録にご協力をお願いいたします</a:t>
            </a:r>
            <a:r>
              <a:rPr lang="ja-JP" altLang="en-US" sz="3600" dirty="0"/>
              <a:t>。</a:t>
            </a:r>
            <a:endParaRPr lang="en-US" altLang="ja-JP" sz="3600" dirty="0"/>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177" y="5111996"/>
            <a:ext cx="1977832" cy="1475528"/>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8137" y="6095155"/>
            <a:ext cx="724331" cy="492369"/>
          </a:xfrm>
          <a:prstGeom prst="rect">
            <a:avLst/>
          </a:prstGeom>
        </p:spPr>
      </p:pic>
      <p:sp>
        <p:nvSpPr>
          <p:cNvPr id="15" name="角丸四角形 14"/>
          <p:cNvSpPr/>
          <p:nvPr/>
        </p:nvSpPr>
        <p:spPr>
          <a:xfrm>
            <a:off x="813188" y="5144624"/>
            <a:ext cx="8875617" cy="1442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19284417-D0D8-6FEE-1311-A229D2E30D2C}"/>
              </a:ext>
            </a:extLst>
          </p:cNvPr>
          <p:cNvSpPr>
            <a:spLocks noGrp="1"/>
          </p:cNvSpPr>
          <p:nvPr>
            <p:ph type="sldNum" sz="quarter" idx="12"/>
          </p:nvPr>
        </p:nvSpPr>
        <p:spPr/>
        <p:txBody>
          <a:bodyPr/>
          <a:lstStyle/>
          <a:p>
            <a:fld id="{3ED53214-4F1A-45CA-85EC-9787570B93BD}" type="slidenum">
              <a:rPr kumimoji="1" lang="ja-JP" altLang="en-US" smtClean="0"/>
              <a:t>7</a:t>
            </a:fld>
            <a:endParaRPr kumimoji="1" lang="ja-JP" altLang="en-US"/>
          </a:p>
        </p:txBody>
      </p:sp>
    </p:spTree>
    <p:extLst>
      <p:ext uri="{BB962C8B-B14F-4D97-AF65-F5344CB8AC3E}">
        <p14:creationId xmlns:p14="http://schemas.microsoft.com/office/powerpoint/2010/main" val="201814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正方形/長方形 1"/>
          <p:cNvSpPr/>
          <p:nvPr/>
        </p:nvSpPr>
        <p:spPr>
          <a:xfrm>
            <a:off x="-91318" y="229719"/>
            <a:ext cx="12010292" cy="6678751"/>
          </a:xfrm>
          <a:prstGeom prst="rect">
            <a:avLst/>
          </a:prstGeom>
        </p:spPr>
        <p:txBody>
          <a:bodyPr wrap="square">
            <a:spAutoFit/>
          </a:bodyPr>
          <a:lstStyle/>
          <a:p>
            <a:pPr marL="838200" indent="-838200"/>
            <a:endParaRPr lang="en-US" altLang="ja-JP" sz="3600" b="1"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endParaRPr lang="ja-JP" altLang="ja-JP" sz="32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r>
              <a:rPr lang="ja-JP" altLang="ja-JP" sz="32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ａ　風俗営業等の規制及び業務の適正化等に関する法律（昭和２３年法</a:t>
            </a:r>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p>
          <a:p>
            <a:pPr marL="838200" indent="-838200"/>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律第１２２号）第２条に規定する営業を行う者</a:t>
            </a:r>
            <a:endPar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endPar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ｂ　特定の宗教、政治団体と関わる場合や業務の内容が公序良俗に反す</a:t>
            </a:r>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p>
          <a:p>
            <a:pPr marL="838200" indent="-838200"/>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る営業を行う者</a:t>
            </a:r>
            <a:endPar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endPar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ｃ　暴力団による不当な行為の防止等に関する法律（平成３年法律第７</a:t>
            </a:r>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endPar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r>
              <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７号）第２条第２号に掲げる暴力団又はその構成員の利益になる活</a:t>
            </a:r>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endPar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動を行う者</a:t>
            </a:r>
            <a:endParaRPr lang="en-US"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endPar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ｄ</a:t>
            </a:r>
            <a:r>
              <a:rPr lang="ja-JP" altLang="en-US" sz="2800" kern="100" dirty="0">
                <a:latin typeface="BIZ UD明朝 Medium" panose="02020500000000000000" pitchFamily="17" charset="-128"/>
                <a:ea typeface="BIZ UD明朝 Medium" panose="02020500000000000000" pitchFamily="17" charset="-128"/>
                <a:cs typeface="Times New Roman" panose="02020603050405020304" pitchFamily="18" charset="0"/>
              </a:rPr>
              <a:t>　９ページの対象外</a:t>
            </a:r>
            <a:r>
              <a:rPr lang="ja-JP" altLang="ja-JP" sz="2800" kern="100" dirty="0">
                <a:latin typeface="BIZ UD明朝 Medium" panose="02020500000000000000" pitchFamily="17" charset="-128"/>
                <a:ea typeface="BIZ UD明朝 Medium" panose="02020500000000000000" pitchFamily="17" charset="-128"/>
                <a:cs typeface="Times New Roman" panose="02020603050405020304" pitchFamily="18" charset="0"/>
              </a:rPr>
              <a:t>物品及び役務の提供のみ取り扱う者</a:t>
            </a:r>
            <a:endParaRPr lang="en-US" altLang="ja-JP" sz="32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endParaRPr lang="en-US" altLang="ja-JP" sz="24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a:p>
            <a:pPr marL="838200" indent="-838200"/>
            <a:endParaRPr lang="ja-JP" altLang="ja-JP" sz="2400" kern="100" dirty="0">
              <a:latin typeface="BIZ UD明朝 Medium" panose="02020500000000000000" pitchFamily="17" charset="-128"/>
              <a:ea typeface="BIZ UD明朝 Medium" panose="02020500000000000000" pitchFamily="17" charset="-128"/>
              <a:cs typeface="Times New Roman" panose="02020603050405020304" pitchFamily="18" charset="0"/>
            </a:endParaRPr>
          </a:p>
        </p:txBody>
      </p:sp>
      <p:sp>
        <p:nvSpPr>
          <p:cNvPr id="3" name="フローチャート: 処理 2"/>
          <p:cNvSpPr/>
          <p:nvPr/>
        </p:nvSpPr>
        <p:spPr>
          <a:xfrm>
            <a:off x="243050" y="1019908"/>
            <a:ext cx="11811203" cy="5552559"/>
          </a:xfrm>
          <a:prstGeom prst="flowChartProcess">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73271" y="229719"/>
            <a:ext cx="9305267" cy="646331"/>
          </a:xfrm>
          <a:prstGeom prst="rect">
            <a:avLst/>
          </a:prstGeom>
          <a:noFill/>
        </p:spPr>
        <p:txBody>
          <a:bodyPr wrap="square" rtlCol="0">
            <a:spAutoFit/>
          </a:bodyPr>
          <a:lstStyle/>
          <a:p>
            <a:pPr algn="ctr"/>
            <a:r>
              <a:rPr kumimoji="1" lang="ja-JP" altLang="en-US" sz="3600" b="1" dirty="0">
                <a:latin typeface="BIZ UDPゴシック" panose="020B0400000000000000" pitchFamily="50" charset="-128"/>
                <a:ea typeface="BIZ UDPゴシック" panose="020B0400000000000000" pitchFamily="50" charset="-128"/>
              </a:rPr>
              <a:t>商品券事業 </a:t>
            </a:r>
            <a:r>
              <a:rPr kumimoji="1" lang="ja-JP" altLang="en-US" sz="3600" b="1" u="sng" dirty="0">
                <a:solidFill>
                  <a:srgbClr val="FF0000"/>
                </a:solidFill>
                <a:latin typeface="BIZ UDPゴシック" panose="020B0400000000000000" pitchFamily="50" charset="-128"/>
                <a:ea typeface="BIZ UDPゴシック" panose="020B0400000000000000" pitchFamily="50" charset="-128"/>
              </a:rPr>
              <a:t>対象外</a:t>
            </a:r>
            <a:r>
              <a:rPr kumimoji="1" lang="ja-JP" altLang="en-US" sz="3600" b="1" dirty="0">
                <a:latin typeface="BIZ UDPゴシック" panose="020B0400000000000000" pitchFamily="50" charset="-128"/>
                <a:ea typeface="BIZ UDPゴシック" panose="020B0400000000000000" pitchFamily="50" charset="-128"/>
              </a:rPr>
              <a:t>事業者や物品等</a:t>
            </a:r>
          </a:p>
        </p:txBody>
      </p:sp>
      <p:sp>
        <p:nvSpPr>
          <p:cNvPr id="6" name="スライド番号プレースホルダー 5">
            <a:extLst>
              <a:ext uri="{FF2B5EF4-FFF2-40B4-BE49-F238E27FC236}">
                <a16:creationId xmlns:a16="http://schemas.microsoft.com/office/drawing/2014/main" id="{14C9F56D-E07E-117B-F6A6-9AA9CFC0748A}"/>
              </a:ext>
            </a:extLst>
          </p:cNvPr>
          <p:cNvSpPr>
            <a:spLocks noGrp="1"/>
          </p:cNvSpPr>
          <p:nvPr>
            <p:ph type="sldNum" sz="quarter" idx="12"/>
          </p:nvPr>
        </p:nvSpPr>
        <p:spPr/>
        <p:txBody>
          <a:bodyPr/>
          <a:lstStyle/>
          <a:p>
            <a:fld id="{3ED53214-4F1A-45CA-85EC-9787570B93BD}" type="slidenum">
              <a:rPr kumimoji="1" lang="ja-JP" altLang="en-US" smtClean="0"/>
              <a:t>8</a:t>
            </a:fld>
            <a:endParaRPr kumimoji="1" lang="ja-JP" altLang="en-US"/>
          </a:p>
        </p:txBody>
      </p:sp>
    </p:spTree>
    <p:extLst>
      <p:ext uri="{BB962C8B-B14F-4D97-AF65-F5344CB8AC3E}">
        <p14:creationId xmlns:p14="http://schemas.microsoft.com/office/powerpoint/2010/main" val="1639038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
  <TotalTime>2948</TotalTime>
  <Words>2421</Words>
  <PresentationFormat>ワイド画面</PresentationFormat>
  <Paragraphs>429</Paragraphs>
  <Slides>34</Slides>
  <Notes>4</Notes>
  <HiddenSlides>0</HiddenSlides>
  <MMClips>0</MMClips>
  <ScaleCrop>false</ScaleCrop>
  <HeadingPairs>
    <vt:vector baseType="variant" size="6">
      <vt:variant>
        <vt:lpstr>使用されているフォント</vt:lpstr>
      </vt:variant>
      <vt:variant>
        <vt:i4>11</vt:i4>
      </vt:variant>
      <vt:variant>
        <vt:lpstr>テーマ</vt:lpstr>
      </vt:variant>
      <vt:variant>
        <vt:i4>1</vt:i4>
      </vt:variant>
      <vt:variant>
        <vt:lpstr>スライド タイトル</vt:lpstr>
      </vt:variant>
      <vt:variant>
        <vt:i4>34</vt:i4>
      </vt:variant>
    </vt:vector>
  </HeadingPairs>
  <TitlesOfParts>
    <vt:vector baseType="lpstr" size="46">
      <vt:lpstr>BIZ UDPゴシック</vt:lpstr>
      <vt:lpstr>BIZ UDゴシック</vt:lpstr>
      <vt:lpstr>BIZ UD明朝 Medium</vt:lpstr>
      <vt:lpstr>HGP創英角ｺﾞｼｯｸUB</vt:lpstr>
      <vt:lpstr>ＭＳ Ｐゴシック</vt:lpstr>
      <vt:lpstr>ＭＳ ゴシック</vt:lpstr>
      <vt:lpstr>游ゴシック</vt:lpstr>
      <vt:lpstr>Arial</vt:lpstr>
      <vt:lpstr>Tw Cen MT</vt:lpstr>
      <vt:lpstr>Tw Cen MT Condensed</vt:lpstr>
      <vt:lpstr>Wingdings 3</vt:lpstr>
      <vt:lpstr>インテグラル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2025-04-24T07:43:12Z</cp:lastPrinted>
  <dcterms:created xsi:type="dcterms:W3CDTF">2025-04-17T00:12:44Z</dcterms:created>
  <dcterms:modified xsi:type="dcterms:W3CDTF">2026-03-17T10:21:09Z</dcterms:modified>
</cp:coreProperties>
</file>